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1" r:id="rId2"/>
    <p:sldId id="298" r:id="rId3"/>
    <p:sldId id="275" r:id="rId4"/>
    <p:sldId id="278" r:id="rId5"/>
    <p:sldId id="292" r:id="rId6"/>
    <p:sldId id="284" r:id="rId7"/>
    <p:sldId id="299" r:id="rId8"/>
    <p:sldId id="301" r:id="rId9"/>
    <p:sldId id="309" r:id="rId10"/>
    <p:sldId id="310" r:id="rId11"/>
    <p:sldId id="307" r:id="rId12"/>
    <p:sldId id="302" r:id="rId13"/>
    <p:sldId id="312" r:id="rId14"/>
    <p:sldId id="313" r:id="rId15"/>
    <p:sldId id="311" r:id="rId16"/>
    <p:sldId id="314" r:id="rId17"/>
    <p:sldId id="319" r:id="rId18"/>
    <p:sldId id="320" r:id="rId19"/>
    <p:sldId id="315" r:id="rId20"/>
    <p:sldId id="316" r:id="rId21"/>
    <p:sldId id="317" r:id="rId22"/>
    <p:sldId id="318" r:id="rId23"/>
    <p:sldId id="308" r:id="rId24"/>
    <p:sldId id="321" r:id="rId25"/>
    <p:sldId id="322" r:id="rId26"/>
    <p:sldId id="323" r:id="rId27"/>
    <p:sldId id="324" r:id="rId28"/>
    <p:sldId id="325" r:id="rId29"/>
    <p:sldId id="290" r:id="rId30"/>
    <p:sldId id="303" r:id="rId31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663300"/>
    <a:srgbClr val="00355C"/>
    <a:srgbClr val="CC3300"/>
    <a:srgbClr val="FD6BFD"/>
    <a:srgbClr val="21E9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660"/>
  </p:normalViewPr>
  <p:slideViewPr>
    <p:cSldViewPr>
      <p:cViewPr varScale="1">
        <p:scale>
          <a:sx n="110" d="100"/>
          <a:sy n="110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BDC71-EE8C-45BB-B155-7A436F8E8F06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FE3F-2FB8-42F0-9556-604D4110B5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7449-DFDB-448B-B11C-ECE772E904EC}" type="datetimeFigureOut">
              <a:rPr lang="el-GR" smtClean="0"/>
              <a:pPr/>
              <a:t>16/10/2017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AF91-1600-42E8-99E2-0C46DD7F675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\Desktop\Exposed No 2\PHOTO EXPOSED\expo pictures\ti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907200" cy="541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TextBox"/>
          <p:cNvSpPr txBox="1"/>
          <p:nvPr/>
        </p:nvSpPr>
        <p:spPr>
          <a:xfrm>
            <a:off x="2267744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Welcome to Thessaloniki!</a:t>
            </a:r>
            <a:endParaRPr lang="el-GR" sz="3200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pic>
        <p:nvPicPr>
          <p:cNvPr id="36865" name="Picture 1" descr="C:\Users\Vicky\AppData\Local\Microsoft\Windows\Temporary Internet Files\Content.Outlook\GSYINHDG\Tif_Helexpo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571612"/>
            <a:ext cx="1112031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108520" y="2060848"/>
            <a:ext cx="7128792" cy="89396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It’s delicious and easily cooked in the microwave !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6228184" cy="948542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Now… would you reconsider buying it?</a:t>
            </a:r>
            <a:endParaRPr lang="el-GR" sz="4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475656" y="836712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Now look at this …</a:t>
            </a:r>
            <a:endParaRPr lang="el-GR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2996952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minutes – great taste – no oil around – no cleaning</a:t>
            </a:r>
            <a:endParaRPr lang="el-GR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6672"/>
            <a:ext cx="20764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Αποτέλεσμα εικόνας για pictures for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2297832" cy="2297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Let’s take a few minutes </a:t>
            </a:r>
          </a:p>
          <a:p>
            <a:pPr algn="ctr">
              <a:buNone/>
            </a:pPr>
            <a:r>
              <a:rPr lang="en-US" dirty="0" smtClean="0"/>
              <a:t>to think : we want to promote / sell our microwave egg maker. How can someone get to know our idea, our new product or our company?</a:t>
            </a:r>
          </a:p>
          <a:p>
            <a:pPr algn="ctr">
              <a:buNone/>
            </a:pP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AutoShape 5" descr="Αποτέλεσμα εικόνας για photos of people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3" name="AutoShape 7" descr="Αποτέλεσμα εικόνας για photos of people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0" y="5733256"/>
            <a:ext cx="7211144" cy="72494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en-US" sz="2000" dirty="0" smtClean="0"/>
              <a:t>Don’t forget good partners, hard work and some … luck.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0044" y="908720"/>
            <a:ext cx="8543956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Find the market gap</a:t>
            </a:r>
          </a:p>
          <a:p>
            <a:r>
              <a:rPr lang="en-US" sz="2800" dirty="0" smtClean="0"/>
              <a:t>Create an Innovative / interesting product </a:t>
            </a:r>
          </a:p>
          <a:p>
            <a:r>
              <a:rPr lang="en-US" sz="2800" dirty="0" smtClean="0"/>
              <a:t>Use the Marketing Mix to promote it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Central position in the Marketing Mix:</a:t>
            </a:r>
          </a:p>
          <a:p>
            <a:pPr lvl="3">
              <a:buNone/>
            </a:pPr>
            <a:r>
              <a:rPr lang="en-US" dirty="0" smtClean="0"/>
              <a:t> 		 	</a:t>
            </a:r>
            <a:endParaRPr lang="en-US" sz="2800" b="1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/>
              <a:t> Exhibitions 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				Branding – promotion - networking!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			         </a:t>
            </a:r>
            <a:r>
              <a:rPr lang="en-US" sz="2400" b="1" dirty="0" smtClean="0"/>
              <a:t>Sales – Survival even in times of crisis </a:t>
            </a:r>
            <a:endParaRPr lang="el-GR" sz="2400" b="1" dirty="0"/>
          </a:p>
        </p:txBody>
      </p:sp>
      <p:sp>
        <p:nvSpPr>
          <p:cNvPr id="8" name="7 - Δεξιό βέλος"/>
          <p:cNvSpPr/>
          <p:nvPr/>
        </p:nvSpPr>
        <p:spPr>
          <a:xfrm>
            <a:off x="1979712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Γωνιακή σύνδεση"/>
          <p:cNvCxnSpPr/>
          <p:nvPr/>
        </p:nvCxnSpPr>
        <p:spPr>
          <a:xfrm>
            <a:off x="5580112" y="4437112"/>
            <a:ext cx="642942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908720"/>
            <a:ext cx="206767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- Τίτλος"/>
          <p:cNvSpPr txBox="1">
            <a:spLocks/>
          </p:cNvSpPr>
          <p:nvPr/>
        </p:nvSpPr>
        <p:spPr>
          <a:xfrm>
            <a:off x="827584" y="116632"/>
            <a:ext cx="7211144" cy="7249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Here is what you do, step by step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512" y="30163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What can we achieve by taking part in an exhibition?</a:t>
            </a:r>
            <a:endParaRPr lang="el-GR" sz="2400" b="1" dirty="0">
              <a:latin typeface="Comic Sans MS" pitchFamily="66" charset="0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71500" y="746125"/>
            <a:ext cx="21884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Sales / Orders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Create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sales lead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Direct sales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Create data base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5003800" y="4005263"/>
            <a:ext cx="391325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Relations with customers / PR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Create relations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Train customers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Up – sell, cross-sell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755650" y="4625975"/>
            <a:ext cx="35413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Market Research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Market test </a:t>
            </a:r>
            <a:r>
              <a:rPr lang="en-US" dirty="0" smtClean="0">
                <a:latin typeface="Comic Sans MS" pitchFamily="66" charset="0"/>
              </a:rPr>
              <a:t>of a new product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Marketing campaign appraisal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996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49500"/>
            <a:ext cx="27368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9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268413"/>
            <a:ext cx="1711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/>
      <p:bldP spid="199688" grpId="0"/>
      <p:bldP spid="1996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166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What can we achieve by taking part in an exhibition?</a:t>
            </a:r>
            <a:endParaRPr lang="el-GR" sz="2400" b="1" dirty="0">
              <a:latin typeface="Comic Sans MS" pitchFamily="66" charset="0"/>
            </a:endParaRP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427984" y="908720"/>
            <a:ext cx="45159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Branding of your products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Create brand awareness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Positioning or re-positioning of a brand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Training through product display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New market share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395288" y="3068638"/>
            <a:ext cx="361509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Channel support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Find new agents or partners </a:t>
            </a:r>
            <a:endParaRPr lang="el-GR" dirty="0">
              <a:latin typeface="Comic Sans MS" pitchFamily="66" charset="0"/>
            </a:endParaRPr>
          </a:p>
          <a:p>
            <a:r>
              <a:rPr lang="el-GR" dirty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for your products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Support your existing channel </a:t>
            </a:r>
          </a:p>
          <a:p>
            <a:r>
              <a:rPr lang="en-US" dirty="0" smtClean="0">
                <a:latin typeface="Comic Sans MS" pitchFamily="66" charset="0"/>
              </a:rPr>
              <a:t>  of collaborators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Build an image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3059113" y="4941888"/>
            <a:ext cx="423385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Media relations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Build relations with the Media and….</a:t>
            </a:r>
          </a:p>
          <a:p>
            <a:r>
              <a:rPr lang="en-US" dirty="0" smtClean="0">
                <a:latin typeface="Comic Sans MS" pitchFamily="66" charset="0"/>
              </a:rPr>
              <a:t>  make some noise!</a:t>
            </a:r>
          </a:p>
          <a:p>
            <a:r>
              <a:rPr lang="en-US" dirty="0" smtClean="0">
                <a:latin typeface="Comic Sans MS" pitchFamily="66" charset="0"/>
              </a:rPr>
              <a:t>  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2068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322103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Vicky\Desktop\stock-photo-side-view-of-cheerful-young-businessmen-shaking-hands-in-concrete-interior-with-city-view-teamwork-717810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653" y="2852936"/>
            <a:ext cx="273405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/>
      <p:bldP spid="206855" grpId="1"/>
      <p:bldP spid="2068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23528" y="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This is you (or your partner) totally confused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68313" y="1268413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Limited budget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468313" y="2997200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Many alternatives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1908175" y="4437063"/>
            <a:ext cx="2087563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Need for total</a:t>
            </a:r>
            <a:endParaRPr lang="el-GR" dirty="0">
              <a:latin typeface="Comic Sans MS" pitchFamily="66" charset="0"/>
            </a:endParaRPr>
          </a:p>
          <a:p>
            <a:pPr algn="ctr"/>
            <a:r>
              <a:rPr lang="en-US" dirty="0">
                <a:latin typeface="Comic Sans MS" pitchFamily="66" charset="0"/>
              </a:rPr>
              <a:t>service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932363" y="4437063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Need for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professional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trade visitors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516688" y="3068638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Product Branding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6516688" y="1341438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No exhibition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Culture / habits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2555875" y="1844675"/>
            <a:ext cx="5032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2555875" y="3500438"/>
            <a:ext cx="5032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 flipV="1">
            <a:off x="3492500" y="3933825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2" name="Line 15"/>
          <p:cNvSpPr>
            <a:spLocks noChangeShapeType="1"/>
          </p:cNvSpPr>
          <p:nvPr/>
        </p:nvSpPr>
        <p:spPr bwMode="auto">
          <a:xfrm flipV="1">
            <a:off x="5292725" y="3933825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3" name="Line 16"/>
          <p:cNvSpPr>
            <a:spLocks noChangeShapeType="1"/>
          </p:cNvSpPr>
          <p:nvPr/>
        </p:nvSpPr>
        <p:spPr bwMode="auto">
          <a:xfrm flipH="1">
            <a:off x="6011863" y="3429000"/>
            <a:ext cx="504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 flipH="1">
            <a:off x="6011863" y="1844675"/>
            <a:ext cx="504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5135" name="Picture 20" descr="j0093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148013" y="981075"/>
            <a:ext cx="293687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  <p:bldP spid="200709" grpId="0" animBg="1"/>
      <p:bldP spid="200710" grpId="0" animBg="1"/>
      <p:bldP spid="200711" grpId="0" animBg="1"/>
      <p:bldP spid="200712" grpId="0" animBg="1"/>
      <p:bldP spid="2007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 flipH="1" flipV="1">
            <a:off x="0" y="0"/>
            <a:ext cx="9144000" cy="10668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212725"/>
            <a:ext cx="852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</a:rPr>
              <a:t>Why do we take part in an exhibition?</a:t>
            </a:r>
            <a:endParaRPr lang="el-GR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flipH="1">
            <a:off x="0" y="6477000"/>
            <a:ext cx="9144000" cy="3810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836613"/>
            <a:ext cx="9144000" cy="5616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l-GR" dirty="0">
                <a:latin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</a:rPr>
              <a:t>We set primary and secondary goals depending on what kind of products our company wishes to exhibit. So, we take part in an exhibition in order to: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Launch a new product, service or idea</a:t>
            </a:r>
            <a:r>
              <a:rPr lang="el-GR" dirty="0" smtClean="0">
                <a:latin typeface="Tahoma" pitchFamily="34" charset="0"/>
              </a:rPr>
              <a:t> 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Keep contacts with our existing customers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Create a data base of potential new customers </a:t>
            </a:r>
            <a:endParaRPr lang="el-GR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Meet the leaders in the field we are active in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Lobbying and networking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Achieve direct sales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Do Market research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Find new agents or distributors</a:t>
            </a:r>
            <a:endParaRPr lang="el-GR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Create possibilities for exports</a:t>
            </a:r>
            <a:endParaRPr lang="el-GR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Enter a new market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Create</a:t>
            </a:r>
            <a:r>
              <a:rPr lang="el-GR" dirty="0" smtClean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brand awareness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l-GR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Tahoma" pitchFamily="34" charset="0"/>
              </a:rPr>
              <a:t>Meanwhile we should carefully examine:</a:t>
            </a:r>
            <a:endParaRPr lang="el-GR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Which exhibition is the most suitable for us according to the targets we have set</a:t>
            </a:r>
            <a:endParaRPr lang="el-GR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The company budget for taking part in exhibitions</a:t>
            </a:r>
            <a:endParaRPr lang="el-GR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Tahoma" pitchFamily="34" charset="0"/>
              </a:rPr>
              <a:t>Who are our customers – which visitors do we want to attract and satisfy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2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2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2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2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2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2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24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24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24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324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324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324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23528" y="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What do I do???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How do I choose the right exhibition???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68313" y="1268413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How much money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do I have for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the exhibition?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468313" y="2997200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Who are 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my customers?</a:t>
            </a:r>
            <a:endParaRPr lang="el-GR" sz="2000" dirty="0" smtClean="0">
              <a:latin typeface="Comic Sans MS" pitchFamily="66" charset="0"/>
            </a:endParaRPr>
          </a:p>
          <a:p>
            <a:pPr algn="ctr"/>
            <a:endParaRPr lang="el-GR" sz="2000" dirty="0">
              <a:latin typeface="Comic Sans MS" pitchFamily="66" charset="0"/>
            </a:endParaRP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3635896" y="5517232"/>
            <a:ext cx="244827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The proper exhibition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for my products is…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516688" y="3068638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Who are the new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customers I want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to find?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6516688" y="1341438"/>
            <a:ext cx="2087562" cy="1152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What are my goals,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my targets ?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2555875" y="1844675"/>
            <a:ext cx="5032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2555875" y="3500438"/>
            <a:ext cx="5032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3" name="Line 16"/>
          <p:cNvSpPr>
            <a:spLocks noChangeShapeType="1"/>
          </p:cNvSpPr>
          <p:nvPr/>
        </p:nvSpPr>
        <p:spPr bwMode="auto">
          <a:xfrm flipH="1">
            <a:off x="6011863" y="3429000"/>
            <a:ext cx="504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 flipH="1">
            <a:off x="6011863" y="1844675"/>
            <a:ext cx="504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4211960" y="43651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Βέλος προς τα κάτω"/>
          <p:cNvSpPr/>
          <p:nvPr/>
        </p:nvSpPr>
        <p:spPr>
          <a:xfrm>
            <a:off x="4932040" y="43651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458" name="Picture 2" descr="Αποτέλεσμα εικόνας για pictures for being confu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158115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  <p:bldP spid="200709" grpId="0" animBg="1"/>
      <p:bldP spid="200711" grpId="0" animBg="1"/>
      <p:bldP spid="200712" grpId="0" animBg="1"/>
      <p:bldP spid="2007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5832475"/>
          </a:xfrm>
          <a:prstGeom prst="rect">
            <a:avLst/>
          </a:prstGeom>
          <a:solidFill>
            <a:srgbClr val="969696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H="1" flipV="1">
            <a:off x="0" y="0"/>
            <a:ext cx="9144000" cy="10668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l-GR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212725"/>
            <a:ext cx="8520113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Ok. I found my Fair. What now???</a:t>
            </a:r>
            <a:endParaRPr lang="el-G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flipH="1">
            <a:off x="0" y="6477000"/>
            <a:ext cx="9144000" cy="3810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371600"/>
            <a:ext cx="6200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5832475"/>
          </a:xfrm>
          <a:prstGeom prst="rect">
            <a:avLst/>
          </a:prstGeom>
          <a:solidFill>
            <a:srgbClr val="969696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H="1" flipV="1">
            <a:off x="0" y="0"/>
            <a:ext cx="9144000" cy="10668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l-GR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212725"/>
            <a:ext cx="8520113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Proper programming</a:t>
            </a:r>
            <a:endParaRPr lang="el-G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flipH="1">
            <a:off x="0" y="6477000"/>
            <a:ext cx="9144000" cy="3810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288925" y="1331913"/>
            <a:ext cx="8604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Twelve months before the exhibition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Make a list of potential exhibitions and choose the right one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Request and analyze the exhibition data of the past couple of years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Prepare a draft budget</a:t>
            </a:r>
          </a:p>
          <a:p>
            <a:pPr marL="177800" indent="-177800"/>
            <a:endParaRPr lang="el-GR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Nine months before the exhibition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Confirm your exhibition choice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Name a person in charge of your exhibition participation (stand director)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Decide on the type of stand you need and send out your application form to the organizers together with the first bank deposit if necessary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Develop specific targets for your participation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Start planning your participation in details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Check all terms and conditions as well as procedures set by the organizers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Collect all necessary data regarding your stand (exact location, neighbors etc)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Adjust your budget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Finalize your budget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3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3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3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33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334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3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33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3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33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334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Vicky Dalkrani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Director of the Exhibition Research Institute</a:t>
            </a:r>
          </a:p>
          <a:p>
            <a:pPr>
              <a:buNone/>
            </a:pPr>
            <a:r>
              <a:rPr lang="en-US" sz="2000" b="1" dirty="0" smtClean="0"/>
              <a:t>R &amp; D Manager / Thessaloniki International Fair – HELEXPO SA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Degree in English Language &amp; Literature / Aristotle University of Thessaloniki</a:t>
            </a:r>
          </a:p>
          <a:p>
            <a:r>
              <a:rPr lang="en-US" sz="1800" dirty="0" smtClean="0"/>
              <a:t>M.B.A. / University of Macedonia</a:t>
            </a:r>
          </a:p>
          <a:p>
            <a:r>
              <a:rPr lang="en-US" sz="1800" dirty="0" smtClean="0"/>
              <a:t>C.E.M. (Certified Exhibition Manager)</a:t>
            </a:r>
          </a:p>
          <a:p>
            <a:r>
              <a:rPr lang="en-US" sz="1800" dirty="0" smtClean="0"/>
              <a:t>Degree in Translation</a:t>
            </a:r>
          </a:p>
          <a:p>
            <a:r>
              <a:rPr lang="en-US" sz="1800" dirty="0" smtClean="0"/>
              <a:t>Multilingual</a:t>
            </a:r>
          </a:p>
          <a:p>
            <a:r>
              <a:rPr lang="en-US" sz="1800" dirty="0" smtClean="0"/>
              <a:t>11 years of work experience in various sectors (textiles, wine, food, steel, services)</a:t>
            </a:r>
          </a:p>
          <a:p>
            <a:r>
              <a:rPr lang="en-US" sz="1800" dirty="0" smtClean="0"/>
              <a:t>17 years of experience in the exhibition industry</a:t>
            </a:r>
          </a:p>
          <a:p>
            <a:pPr>
              <a:buNone/>
            </a:pPr>
            <a:r>
              <a:rPr lang="en-US" sz="1800" dirty="0" smtClean="0"/>
              <a:t>				  </a:t>
            </a:r>
          </a:p>
          <a:p>
            <a:pPr>
              <a:buNone/>
            </a:pPr>
            <a:r>
              <a:rPr lang="en-US" sz="1800" dirty="0" smtClean="0"/>
              <a:t>			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l-GR" sz="24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14290"/>
            <a:ext cx="1744676" cy="179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5832475"/>
          </a:xfrm>
          <a:prstGeom prst="rect">
            <a:avLst/>
          </a:prstGeom>
          <a:solidFill>
            <a:srgbClr val="969696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 flipH="1" flipV="1">
            <a:off x="0" y="0"/>
            <a:ext cx="9144000" cy="10668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l-GR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212725"/>
            <a:ext cx="8520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Preparations</a:t>
            </a:r>
            <a:endParaRPr lang="el-G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H="1">
            <a:off x="0" y="6477000"/>
            <a:ext cx="9144000" cy="3810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15900" y="1363663"/>
            <a:ext cx="8604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Six months before the exhibition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Have contacts and meetings with the persons in charge of your stand design and construction – collect ideas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Start designing your actual participation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Organize travelling and accommodation details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Collect data concerning dispatch of your samples / products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Prepare brochures and leaflets</a:t>
            </a:r>
            <a:r>
              <a:rPr lang="el-GR" dirty="0" smtClean="0">
                <a:solidFill>
                  <a:schemeClr val="bg1"/>
                </a:solidFill>
                <a:latin typeface="Tahoma" pitchFamily="34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translations</a:t>
            </a:r>
            <a:r>
              <a:rPr lang="el-GR" dirty="0" smtClean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Check your budget once more</a:t>
            </a:r>
            <a:r>
              <a:rPr lang="el-GR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el-GR" dirty="0">
                <a:solidFill>
                  <a:schemeClr val="bg1"/>
                </a:solidFill>
                <a:latin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Four months before the exhibition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Finalize your stand design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Finalize the way your samples / exhibits shall be transferred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Start promoting your actual participation in the exhibition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Re-examine your budget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4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4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4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4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4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4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4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4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4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45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4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5832475"/>
          </a:xfrm>
          <a:prstGeom prst="rect">
            <a:avLst/>
          </a:prstGeom>
          <a:solidFill>
            <a:srgbClr val="969696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flipH="1" flipV="1">
            <a:off x="0" y="0"/>
            <a:ext cx="9144000" cy="10668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l-GR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212725"/>
            <a:ext cx="8520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Just before the opening…</a:t>
            </a:r>
            <a:endParaRPr lang="el-G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flipH="1">
            <a:off x="0" y="6477000"/>
            <a:ext cx="9144000" cy="3810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0" y="1012825"/>
            <a:ext cx="860425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Two months before the exhibition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Inform the organizers about your staff that shall take part in the exhibition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Send out Press Releases and advertising material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Train your stand staff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Contact the organizers once more to check if any other docs are needed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Start promo campaign of your participation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Check your budget once more</a:t>
            </a:r>
            <a:endParaRPr lang="el-GR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One week before the opening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Proceed with the dispatch of your samples / products and all other material for your stand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Have a meeting with your stand staff to update them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Finalize your promo and advertising campaign and re-examine your budget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Upon arrival at the Fairgrounds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Place your samples / products inside your stand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Go around the Hall and the Fairgrounds to get acquainted with the environment and the facilities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Last check of your stand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Check which of your competitors are there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Last meeting you’re your staff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5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5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5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5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55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5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55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55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55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55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5616575"/>
          </a:xfrm>
          <a:prstGeom prst="rect">
            <a:avLst/>
          </a:prstGeom>
          <a:solidFill>
            <a:srgbClr val="969696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 flipV="1">
            <a:off x="0" y="0"/>
            <a:ext cx="9144000" cy="10668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l-GR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212725"/>
            <a:ext cx="8520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During and after the exhibition</a:t>
            </a:r>
            <a:endParaRPr lang="el-G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flipH="1">
            <a:off x="0" y="6477000"/>
            <a:ext cx="9144000" cy="381000"/>
          </a:xfrm>
          <a:prstGeom prst="flowChartManualInpu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0" y="1012825"/>
            <a:ext cx="86042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During every exhibition day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Organize meetings and evaluate their effectiveness.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Clean up and prepare your stand daily – face possible little crises </a:t>
            </a:r>
            <a:endParaRPr lang="el-GR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After the end of the exhibition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Inform your whole team about the exhibition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Check the dismantling of your stand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Check all bills, invoices and debits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Go through all business cards you have collected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Securely send all your samples / products back to your premises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Discuss with the organizers about your possible participation in the coming year</a:t>
            </a:r>
            <a:endParaRPr lang="el-GR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b="1" dirty="0" smtClean="0">
                <a:solidFill>
                  <a:schemeClr val="bg2"/>
                </a:solidFill>
                <a:latin typeface="Tahoma" pitchFamily="34" charset="0"/>
              </a:rPr>
              <a:t>Back in the office</a:t>
            </a:r>
            <a:endParaRPr lang="en-US" b="1" dirty="0">
              <a:solidFill>
                <a:schemeClr val="bg2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Follow-up : send personalized thank you letters to all the visitors of your stand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Evaluate the results of your participation and what you expect in the near future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Inter-company dissemination of all necessary information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Check once again all your new and old contacts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Read all relevant Press Releases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Prepare a report on the outcome of your participation in the exhibition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/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Finalize all costs - expenses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6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6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6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6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6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36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36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65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365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365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65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365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365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65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365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365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500043"/>
            <a:ext cx="8306096" cy="98474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Let’s prepare ourselves for the Trade Fair.</a:t>
            </a:r>
            <a:endParaRPr lang="el-GR" sz="2400" b="1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51520" y="1412776"/>
            <a:ext cx="830609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Our company produces organic fruits &amp; 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choose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our exhibition (use AUMA)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choices are: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Biofach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Vivaness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(Germany)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err="1" smtClean="0">
                <a:latin typeface="+mj-lt"/>
                <a:ea typeface="+mj-ea"/>
                <a:cs typeface="+mj-cs"/>
              </a:rPr>
              <a:t>Natura</a:t>
            </a:r>
            <a:r>
              <a:rPr lang="en-US" sz="2400" baseline="0" dirty="0" smtClean="0">
                <a:latin typeface="+mj-lt"/>
                <a:ea typeface="+mj-ea"/>
                <a:cs typeface="+mj-cs"/>
              </a:rPr>
              <a:t> Food (Poland)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Interfood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Drink (Bulgaria)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>
                <a:latin typeface="+mj-lt"/>
                <a:ea typeface="+mj-ea"/>
                <a:cs typeface="+mj-cs"/>
              </a:rPr>
              <a:t>Nordic Organic Food Fair (Sweden)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Exponatura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(Turkey)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8964488" cy="1752600"/>
          </a:xfrm>
        </p:spPr>
        <p:txBody>
          <a:bodyPr/>
          <a:lstStyle/>
          <a:p>
            <a:r>
              <a:rPr lang="en-US" dirty="0" smtClean="0"/>
              <a:t>Remember: your goals – your target customers – your target market – your budget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41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Check: 1)biggest exhibition=more visitors=more potential clients</a:t>
            </a:r>
            <a:br>
              <a:rPr lang="en-US" sz="2400" dirty="0" smtClean="0"/>
            </a:br>
            <a:r>
              <a:rPr lang="en-US" sz="2400" dirty="0" smtClean="0"/>
              <a:t>2) Cost,  3)Past data,  4) Dates                     BIOFACH</a:t>
            </a:r>
            <a:endParaRPr lang="el-GR" sz="24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3380600" cy="532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Δεξιό βέλος"/>
          <p:cNvSpPr/>
          <p:nvPr/>
        </p:nvSpPr>
        <p:spPr>
          <a:xfrm>
            <a:off x="5436096" y="7507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decision : 3000 budget, 16m2 corner stand </a:t>
            </a:r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574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800" dirty="0" smtClean="0"/>
              <a:t>             What extras do we need for our stand?</a:t>
            </a:r>
            <a:endParaRPr lang="el-GR" sz="2800" dirty="0"/>
          </a:p>
        </p:txBody>
      </p:sp>
      <p:pic>
        <p:nvPicPr>
          <p:cNvPr id="45058" name="Picture 2" descr="https://www.biofach.de/boothfile/biofach/en/image/24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454901" cy="391469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5536" y="58052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Do we like this stand? Are our targets met through this stand? </a:t>
            </a:r>
          </a:p>
          <a:p>
            <a:pPr lvl="0"/>
            <a:r>
              <a:rPr lang="en-US" sz="2400" b="1" dirty="0" smtClean="0"/>
              <a:t>Is it attractive for the visitors? Should we reconsider our budget?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</a:t>
            </a:r>
            <a:r>
              <a:rPr lang="en-US" sz="2400" dirty="0" smtClean="0"/>
              <a:t>new decision </a:t>
            </a:r>
            <a:r>
              <a:rPr lang="en-US" sz="2400" dirty="0" smtClean="0"/>
              <a:t>: 5000 budget, 16-20m2 corner stand </a:t>
            </a:r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64096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What about this stand?</a:t>
            </a:r>
            <a:endParaRPr lang="el-GR" dirty="0"/>
          </a:p>
        </p:txBody>
      </p:sp>
      <p:pic>
        <p:nvPicPr>
          <p:cNvPr id="46082" name="Picture 2" descr="C:\Users\Vicky\Desktop\739e92fa3c3148bd104ee8fda802bd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204912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 this one??? </a:t>
            </a:r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7106" name="Picture 2" descr="C:\Users\Vicky\Desktop\aHR0cDovL2JhbHRleHBvLmZzbS5sdi9zY3JlZW5fd29yay5waHBWT1BST1N3aWR0aD04MDAmaGVpZ2h0PSZuYW1lPTE4Ml8wMDAxLmpwZyZtZXRob2Q9c2NhbGU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09637"/>
            <a:ext cx="6705600" cy="503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Fancy or simple booth? It doesn’t really matter !</a:t>
            </a:r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5" name="Picture 3" descr="C:\Users\Vicky\Desktop\18cf956f70a1e7735d9b697934787c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6117"/>
            <a:ext cx="4351412" cy="5801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339752" y="188641"/>
            <a:ext cx="45365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cs typeface="Mangal" pitchFamily="18" charset="0"/>
              </a:rPr>
              <a:t>Always remember to:</a:t>
            </a:r>
          </a:p>
          <a:p>
            <a:pPr algn="ctr"/>
            <a:endParaRPr lang="en-US" sz="2400" b="1" dirty="0" smtClean="0">
              <a:cs typeface="Mangal" pitchFamily="18" charset="0"/>
            </a:endParaRPr>
          </a:p>
          <a:p>
            <a:pPr algn="ctr"/>
            <a:endParaRPr lang="el-GR" sz="2400" b="1" dirty="0" smtClean="0">
              <a:cs typeface="Mangal" pitchFamily="18" charset="0"/>
            </a:endParaRPr>
          </a:p>
          <a:p>
            <a:endParaRPr lang="en-US" sz="4400" b="1" dirty="0" smtClean="0">
              <a:solidFill>
                <a:srgbClr val="0070C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62068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Look up for something new – Be innovative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Be well organized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Take “controlled” risks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Promote your business well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Respect your collaborators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Work hard</a:t>
            </a:r>
            <a:endParaRPr lang="el-GR" sz="2400" b="1" dirty="0">
              <a:latin typeface="+mj-lt"/>
            </a:endParaRPr>
          </a:p>
        </p:txBody>
      </p:sp>
      <p:pic>
        <p:nvPicPr>
          <p:cNvPr id="5" name="Picture 3" descr="C:\Users\maria\Desktop\fresh 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2571750" cy="1781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maria\Desktop\outside the box th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968080" cy="216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1268760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Times New Roman" pitchFamily="18" charset="0"/>
              </a:rPr>
              <a:t>TIF - HELEXPO SA </a:t>
            </a:r>
            <a:r>
              <a:rPr lang="en-US" sz="2800" dirty="0" smtClean="0">
                <a:cs typeface="Times New Roman" pitchFamily="18" charset="0"/>
              </a:rPr>
              <a:t>is the national exhibition &amp; conference organizer in Greece and the owner of  two exhibition and conference centers, one in Thessaloniki and one in Athens. </a:t>
            </a:r>
          </a:p>
          <a:p>
            <a:pPr algn="ctr"/>
            <a:endParaRPr lang="en-US" sz="2400" dirty="0" smtClean="0"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  <a:p>
            <a:endParaRPr lang="en-US" sz="2000" dirty="0" smtClean="0"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  <a:p>
            <a:endParaRPr lang="el-GR" sz="2000" dirty="0"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pic>
        <p:nvPicPr>
          <p:cNvPr id="2050" name="Picture 2" descr="C:\Users\maria\Desktop\Exposed No 2\PHOTO EXPOSED\ΦΩΤΟ ΘΕΜΑΤΙΚΑ ΠΕΡΙΟΔΙΚΟΥ\0989 helexpo aero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744416" cy="240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214282" y="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Thessaloniki International Fair </a:t>
            </a:r>
          </a:p>
          <a:p>
            <a:pPr algn="ctr"/>
            <a:r>
              <a:rPr lang="en-US" sz="3600" b="1" dirty="0" smtClean="0"/>
              <a:t>Introducing the company !  </a:t>
            </a:r>
            <a:endParaRPr lang="el-GR" sz="3600" dirty="0"/>
          </a:p>
        </p:txBody>
      </p:sp>
      <p:pic>
        <p:nvPicPr>
          <p:cNvPr id="1026" name="Picture 2" descr="C:\Users\maria\Desktop\maroussi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376807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Ορθογώνιο 2"/>
          <p:cNvSpPr/>
          <p:nvPr/>
        </p:nvSpPr>
        <p:spPr>
          <a:xfrm>
            <a:off x="4427984" y="3645024"/>
            <a:ext cx="39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Venue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/>
              <a:t>Management IECA</a:t>
            </a:r>
            <a:r>
              <a:rPr lang="el-GR" sz="1400" b="1" dirty="0"/>
              <a:t> </a:t>
            </a:r>
            <a:r>
              <a:rPr lang="en-US" sz="1400" b="1" dirty="0"/>
              <a:t>(Athens) </a:t>
            </a:r>
            <a:r>
              <a:rPr lang="el-GR" b="1" dirty="0"/>
              <a:t>21.500</a:t>
            </a:r>
            <a:r>
              <a:rPr lang="en-US" b="1" dirty="0"/>
              <a:t> </a:t>
            </a:r>
            <a:r>
              <a:rPr lang="en-US" sz="1400" b="1" dirty="0" err="1"/>
              <a:t>sq.m</a:t>
            </a:r>
            <a:endParaRPr lang="el-GR" sz="1400" dirty="0"/>
          </a:p>
        </p:txBody>
      </p:sp>
      <p:sp>
        <p:nvSpPr>
          <p:cNvPr id="9" name="8 - Ορθογώνιο"/>
          <p:cNvSpPr/>
          <p:nvPr/>
        </p:nvSpPr>
        <p:spPr>
          <a:xfrm>
            <a:off x="179512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l-GR" sz="1400" b="1" dirty="0" smtClean="0"/>
              <a:t>Venue Management IECT (Thessaloniki)</a:t>
            </a:r>
            <a:r>
              <a:rPr lang="el-GR" altLang="el-GR" sz="1400" b="1" dirty="0" smtClean="0"/>
              <a:t> </a:t>
            </a:r>
            <a:r>
              <a:rPr lang="el-GR" altLang="el-GR" b="1" dirty="0" smtClean="0"/>
              <a:t>180.000</a:t>
            </a:r>
            <a:r>
              <a:rPr lang="en-US" altLang="el-GR" b="1" dirty="0" smtClean="0"/>
              <a:t> </a:t>
            </a:r>
            <a:r>
              <a:rPr lang="en-US" altLang="el-GR" sz="1400" b="1" dirty="0" err="1" smtClean="0"/>
              <a:t>sq.m</a:t>
            </a:r>
            <a:r>
              <a:rPr lang="en-US" altLang="el-GR" sz="1400" b="1" dirty="0" smtClean="0">
                <a:effectLst>
                  <a:outerShdw blurRad="50800" dist="50800" dir="5400000" algn="ctr" rotWithShape="0">
                    <a:srgbClr val="0070C0"/>
                  </a:outerShdw>
                </a:effectLst>
              </a:rPr>
              <a:t>.</a:t>
            </a:r>
            <a:endParaRPr lang="en-US" altLang="el-GR" sz="1400" b="1" dirty="0">
              <a:effectLst>
                <a:outerShdw blurRad="50800" dist="50800" dir="5400000" algn="ctr" rotWithShape="0">
                  <a:srgbClr val="0070C0"/>
                </a:outerShdw>
              </a:effectLst>
            </a:endParaRPr>
          </a:p>
        </p:txBody>
      </p:sp>
      <p:pic>
        <p:nvPicPr>
          <p:cNvPr id="35841" name="Picture 1" descr="C:\Users\Vicky\AppData\Local\Microsoft\Windows\Temporary Internet Files\Content.Outlook\GSYINHDG\Tif_Helexpo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1000100" cy="7067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5142337"/>
            <a:ext cx="68580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Neither do customers !!!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Good luck 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Thank you for your attention !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5500694" y="278605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622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3226237"/>
            <a:ext cx="75253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/>
          </a:p>
          <a:p>
            <a:r>
              <a:rPr lang="en-US" sz="2400" dirty="0" smtClean="0"/>
              <a:t>The idea of the first </a:t>
            </a:r>
            <a:r>
              <a:rPr lang="en-US" sz="2400" b="1" dirty="0" smtClean="0"/>
              <a:t>Thessaloniki International Trade Fair </a:t>
            </a:r>
            <a:r>
              <a:rPr lang="en-US" sz="2400" dirty="0" smtClean="0"/>
              <a:t>(TIF) was born in 1925. The father of the event was </a:t>
            </a:r>
            <a:r>
              <a:rPr lang="en-US" sz="2400" b="1" dirty="0" err="1" smtClean="0"/>
              <a:t>Nikolaos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Germanos</a:t>
            </a:r>
            <a:r>
              <a:rPr lang="en-US" sz="2400" dirty="0" smtClean="0"/>
              <a:t>, member of the Greek Parliament, a scientist and politician from Chalkidiki who filed a petition to the Ministry of National Economy at that time requesting the permission to organize the first international trade fair in the country. </a:t>
            </a:r>
          </a:p>
          <a:p>
            <a:pPr algn="ctr"/>
            <a:endParaRPr lang="en-US" sz="2400" dirty="0" smtClean="0"/>
          </a:p>
          <a:p>
            <a:endParaRPr lang="el-GR" sz="2400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23528" y="188640"/>
            <a:ext cx="61206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 innovative idea came</a:t>
            </a:r>
            <a:endParaRPr lang="el-GR" sz="2800" b="1" dirty="0" smtClean="0"/>
          </a:p>
          <a:p>
            <a:r>
              <a:rPr lang="en-US" sz="2800" b="1" dirty="0" smtClean="0"/>
              <a:t> to  light … </a:t>
            </a:r>
          </a:p>
          <a:p>
            <a:endParaRPr lang="el-GR" sz="2800" b="1" dirty="0" smtClean="0"/>
          </a:p>
          <a:p>
            <a:r>
              <a:rPr lang="en-US" sz="3200" b="1" dirty="0" smtClean="0"/>
              <a:t>Trade International Fair!</a:t>
            </a:r>
            <a:endParaRPr lang="el-GR" sz="3200" b="1" dirty="0" smtClean="0"/>
          </a:p>
          <a:p>
            <a:endParaRPr lang="en-US" sz="32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rgbClr val="0070C0"/>
                </a:outerShdw>
              </a:effectLst>
            </a:endParaRPr>
          </a:p>
        </p:txBody>
      </p:sp>
      <p:pic>
        <p:nvPicPr>
          <p:cNvPr id="27649" name="Picture 1" descr="E:\1931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604071" cy="2736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- TextBox"/>
          <p:cNvSpPr txBox="1"/>
          <p:nvPr/>
        </p:nvSpPr>
        <p:spPr>
          <a:xfrm>
            <a:off x="611560" y="28529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inventor</a:t>
            </a:r>
            <a:endParaRPr lang="el-GR" sz="2400" b="1" dirty="0"/>
          </a:p>
        </p:txBody>
      </p:sp>
      <p:pic>
        <p:nvPicPr>
          <p:cNvPr id="34817" name="Picture 1" descr="C:\Users\Vicky\AppData\Local\Microsoft\Windows\Temporary Internet Files\Content.Outlook\GSYINHDG\Tif_Helexpo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000768"/>
            <a:ext cx="928662" cy="65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41277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b="1" dirty="0" smtClean="0">
                <a:cs typeface="Times New Roman" pitchFamily="18" charset="0"/>
              </a:rPr>
              <a:t>first  Trade International Fair  </a:t>
            </a:r>
            <a:r>
              <a:rPr lang="en-US" sz="2400" dirty="0" smtClean="0">
                <a:cs typeface="Times New Roman" pitchFamily="18" charset="0"/>
              </a:rPr>
              <a:t>was inaugurated on </a:t>
            </a:r>
            <a:r>
              <a:rPr lang="en-US" sz="2400" b="1" dirty="0" smtClean="0">
                <a:cs typeface="Times New Roman" pitchFamily="18" charset="0"/>
              </a:rPr>
              <a:t>October 3</a:t>
            </a:r>
            <a:r>
              <a:rPr lang="en-US" sz="2400" b="1" baseline="30000" dirty="0" smtClean="0">
                <a:cs typeface="Times New Roman" pitchFamily="18" charset="0"/>
              </a:rPr>
              <a:t>rd</a:t>
            </a:r>
            <a:r>
              <a:rPr lang="en-US" sz="2400" b="1" dirty="0" smtClean="0">
                <a:cs typeface="Times New Roman" pitchFamily="18" charset="0"/>
              </a:rPr>
              <a:t>  1926</a:t>
            </a:r>
            <a:r>
              <a:rPr lang="en-US" sz="2400" dirty="0" smtClean="0">
                <a:cs typeface="Times New Roman" pitchFamily="18" charset="0"/>
              </a:rPr>
              <a:t>,  thus marking a new important chapter for</a:t>
            </a:r>
          </a:p>
          <a:p>
            <a:pPr algn="ctr"/>
            <a:r>
              <a:rPr lang="en-US" sz="2400" dirty="0" smtClean="0">
                <a:cs typeface="Times New Roman" pitchFamily="18" charset="0"/>
              </a:rPr>
              <a:t>the region’s economy. </a:t>
            </a:r>
          </a:p>
        </p:txBody>
      </p:sp>
      <p:pic>
        <p:nvPicPr>
          <p:cNvPr id="4" name="Picture 11" descr="C:\Users\daroudis\Documents\_TIF\kyriakos2\tifphotos\_TIF_FOTO LEYKWMA\1930\5_19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" t="16871" r="4680" b="17276"/>
          <a:stretch/>
        </p:blipFill>
        <p:spPr bwMode="auto">
          <a:xfrm>
            <a:off x="251520" y="3789040"/>
            <a:ext cx="8673560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Picture 1" descr="C:\Users\Vicky\AppData\Local\Microsoft\Windows\Temporary Internet Files\Content.Outlook\GSYINHDG\Tif_Helexpo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33717" cy="73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- Ορθογώνιο"/>
          <p:cNvSpPr/>
          <p:nvPr/>
        </p:nvSpPr>
        <p:spPr>
          <a:xfrm>
            <a:off x="107504" y="1628800"/>
            <a:ext cx="5724128" cy="3046988"/>
          </a:xfrm>
          <a:prstGeom prst="rect">
            <a:avLst/>
          </a:prstGeom>
          <a:ln>
            <a:noFill/>
            <a:prstDash val="sysDot"/>
          </a:ln>
          <a:effectLst>
            <a:outerShdw blurRad="50800" dist="50800" dir="5400000" algn="ctr" rotWithShape="0">
              <a:srgbClr val="002060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During the last year, trade fairs organized by the company (more than 20 own exhibition brands) attracted: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more than </a:t>
            </a:r>
            <a:r>
              <a:rPr lang="en-US" sz="2400" b="1" dirty="0" smtClean="0"/>
              <a:t>3.500 exhibitors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around </a:t>
            </a:r>
            <a:r>
              <a:rPr lang="en-US" sz="2400" b="1" dirty="0" smtClean="0"/>
              <a:t>1.000.000  visitors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more than </a:t>
            </a:r>
            <a:r>
              <a:rPr lang="en-US" sz="2400" b="1" dirty="0" smtClean="0"/>
              <a:t>40.000 congress / conference participants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539552" y="54868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NOWDAYS TIF-HELEXPO </a:t>
            </a:r>
          </a:p>
          <a:p>
            <a:r>
              <a:rPr lang="en-US" sz="3200" b="1" dirty="0" smtClean="0"/>
              <a:t>IN NUMBERS….</a:t>
            </a:r>
            <a:endParaRPr lang="el-GR" dirty="0">
              <a:solidFill>
                <a:srgbClr val="FFC000"/>
              </a:solidFill>
              <a:effectLst>
                <a:outerShdw blurRad="50800" dist="50800" dir="5400000" algn="ctr" rotWithShape="0">
                  <a:srgbClr val="7030A0"/>
                </a:outerShdw>
              </a:effectLst>
            </a:endParaRPr>
          </a:p>
        </p:txBody>
      </p:sp>
      <p:pic>
        <p:nvPicPr>
          <p:cNvPr id="25601" name="Picture 1" descr="E:\09850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797" y="4365104"/>
            <a:ext cx="3167698" cy="238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2" name="Picture 2" descr="E:\09796_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376264" cy="40400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611560" y="5445224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So, let’s start talking business … </a:t>
            </a:r>
            <a:r>
              <a:rPr lang="en-US" sz="2400" b="1" dirty="0" smtClean="0">
                <a:sym typeface="Symbol"/>
              </a:rPr>
              <a:t>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Δεξιό βέλος"/>
          <p:cNvSpPr/>
          <p:nvPr/>
        </p:nvSpPr>
        <p:spPr>
          <a:xfrm>
            <a:off x="395536" y="1988840"/>
            <a:ext cx="244827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this ?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http://quizpug.com/wp-content/uploads/qc-images/55042b5a21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6096000" cy="4572000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/>
          </p:cNvGraphicFramePr>
          <p:nvPr/>
        </p:nvGraphicFramePr>
        <p:xfrm>
          <a:off x="179512" y="3284984"/>
          <a:ext cx="2455862" cy="2951163"/>
        </p:xfrm>
        <a:graphic>
          <a:graphicData uri="http://schemas.openxmlformats.org/presentationml/2006/ole">
            <p:oleObj spid="_x0000_s3076" name="ClipArt" r:id="rId4" imgW="2652480" imgH="3668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00800" cy="116409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Would you buy one?</a:t>
            </a:r>
            <a:endParaRPr lang="el-GR" sz="4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331640" y="1988840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It’s a Microwave  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egg maker!!!</a:t>
            </a:r>
            <a:endParaRPr lang="el-GR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475656" y="332656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the answer is …</a:t>
            </a:r>
            <a:endParaRPr lang="el-GR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95536" y="4293097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the most important question is :</a:t>
            </a:r>
            <a:endParaRPr lang="el-GR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347864" y="1268760"/>
            <a:ext cx="576064" cy="288032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2662"/>
              </a:avLst>
            </a:prstTxWarp>
            <a:spAutoFit/>
          </a:bodyPr>
          <a:lstStyle/>
          <a:p>
            <a:r>
              <a:rPr lang="en-US" dirty="0" err="1" smtClean="0">
                <a:ln>
                  <a:solidFill>
                    <a:srgbClr val="00589A"/>
                  </a:solidFill>
                </a:ln>
              </a:rPr>
              <a:t>uovo</a:t>
            </a:r>
            <a:endParaRPr lang="el-GR" dirty="0">
              <a:ln>
                <a:solidFill>
                  <a:srgbClr val="00589A"/>
                </a:solidFill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483768" y="1484784"/>
            <a:ext cx="432048" cy="369332"/>
          </a:xfrm>
          <a:prstGeom prst="rect">
            <a:avLst/>
          </a:prstGeom>
        </p:spPr>
        <p:txBody>
          <a:bodyPr wrap="none">
            <a:prstTxWarp prst="textSlantU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dirty="0" err="1" smtClean="0"/>
              <a:t>ou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355976" y="1844824"/>
            <a:ext cx="519694" cy="369332"/>
          </a:xfrm>
          <a:prstGeom prst="rect">
            <a:avLst/>
          </a:prstGeom>
        </p:spPr>
        <p:txBody>
          <a:bodyPr wrap="none">
            <a:prstTxWarp prst="textFadeUp">
              <a:avLst/>
            </a:prstTxWarp>
            <a:spAutoFit/>
          </a:bodyPr>
          <a:lstStyle/>
          <a:p>
            <a:r>
              <a:rPr lang="en-US" dirty="0" err="1" smtClean="0"/>
              <a:t>jaje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5436096" y="1556792"/>
            <a:ext cx="981744" cy="36933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en-US" dirty="0" err="1" smtClean="0"/>
              <a:t>yumurta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7020272" y="1700808"/>
            <a:ext cx="717569" cy="369332"/>
          </a:xfrm>
          <a:prstGeom prst="rect">
            <a:avLst/>
          </a:prstGeom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l-GR" dirty="0" smtClean="0"/>
              <a:t>αυγό 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6300192" y="1196752"/>
            <a:ext cx="520207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dirty="0" smtClean="0"/>
              <a:t>egg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  <p:bldP spid="1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people would statistically reply: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3212977"/>
            <a:ext cx="82296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Now let’s think more carefully:</a:t>
            </a:r>
          </a:p>
          <a:p>
            <a:r>
              <a:rPr lang="en-US" sz="2800" dirty="0" smtClean="0"/>
              <a:t>To boil an egg you need at least 6-8 minutes</a:t>
            </a:r>
          </a:p>
          <a:p>
            <a:r>
              <a:rPr lang="en-US" sz="2800" dirty="0" smtClean="0"/>
              <a:t>And to fry an egg you need a frying pan, oil, an electric oven and the capacity to turn it upside down.</a:t>
            </a:r>
          </a:p>
          <a:p>
            <a:r>
              <a:rPr lang="en-US" sz="2800" dirty="0" smtClean="0"/>
              <a:t>Then you need to clean all the oil on and around the oven and wash the pan well.</a:t>
            </a:r>
            <a:endParaRPr lang="el-G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096344" cy="20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1373</Words>
  <Application>Microsoft Office PowerPoint</Application>
  <PresentationFormat>Προβολή στην οθόνη (4:3)</PresentationFormat>
  <Paragraphs>268</Paragraphs>
  <Slides>30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Θέμα του Office</vt:lpstr>
      <vt:lpstr>ClipArt</vt:lpstr>
      <vt:lpstr>Διαφάνεια 1</vt:lpstr>
      <vt:lpstr>Vicky Dalkrani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Most people would statistically reply:</vt:lpstr>
      <vt:lpstr>It’s delicious and easily cooked in the microwave !</vt:lpstr>
      <vt:lpstr>Brainstorming</vt:lpstr>
      <vt:lpstr>Don’t forget good partners, hard work and some … luck. 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Let’s prepare ourselves for the Trade Fair.</vt:lpstr>
      <vt:lpstr>Check: 1)biggest exhibition=more visitors=more potential clients 2) Cost,  3)Past data,  4) Dates                     BIOFACH</vt:lpstr>
      <vt:lpstr>Our decision : 3000 budget, 16m2 corner stand </vt:lpstr>
      <vt:lpstr>Our new decision : 5000 budget, 16-20m2 corner stand </vt:lpstr>
      <vt:lpstr>Or this one??? </vt:lpstr>
      <vt:lpstr>Fancy or simple booth? It doesn’t really matter !</vt:lpstr>
      <vt:lpstr>Διαφάνεια 29</vt:lpstr>
      <vt:lpstr>Διαφάνεια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</dc:creator>
  <cp:lastModifiedBy>Vicky</cp:lastModifiedBy>
  <cp:revision>291</cp:revision>
  <dcterms:created xsi:type="dcterms:W3CDTF">2015-04-23T13:09:24Z</dcterms:created>
  <dcterms:modified xsi:type="dcterms:W3CDTF">2017-10-16T09:14:49Z</dcterms:modified>
</cp:coreProperties>
</file>