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0" r:id="rId2"/>
  </p:sldMasterIdLst>
  <p:notesMasterIdLst>
    <p:notesMasterId r:id="rId44"/>
  </p:notesMasterIdLst>
  <p:handoutMasterIdLst>
    <p:handoutMasterId r:id="rId45"/>
  </p:handoutMasterIdLst>
  <p:sldIdLst>
    <p:sldId id="256" r:id="rId3"/>
    <p:sldId id="279" r:id="rId4"/>
    <p:sldId id="281" r:id="rId5"/>
    <p:sldId id="260" r:id="rId6"/>
    <p:sldId id="282" r:id="rId7"/>
    <p:sldId id="261" r:id="rId8"/>
    <p:sldId id="274" r:id="rId9"/>
    <p:sldId id="313" r:id="rId10"/>
    <p:sldId id="299" r:id="rId11"/>
    <p:sldId id="314" r:id="rId12"/>
    <p:sldId id="300" r:id="rId13"/>
    <p:sldId id="315" r:id="rId14"/>
    <p:sldId id="301" r:id="rId15"/>
    <p:sldId id="316" r:id="rId16"/>
    <p:sldId id="302" r:id="rId17"/>
    <p:sldId id="317" r:id="rId18"/>
    <p:sldId id="303" r:id="rId19"/>
    <p:sldId id="318" r:id="rId20"/>
    <p:sldId id="304" r:id="rId21"/>
    <p:sldId id="319" r:id="rId22"/>
    <p:sldId id="305" r:id="rId23"/>
    <p:sldId id="320" r:id="rId24"/>
    <p:sldId id="321" r:id="rId25"/>
    <p:sldId id="292" r:id="rId26"/>
    <p:sldId id="322" r:id="rId27"/>
    <p:sldId id="323" r:id="rId28"/>
    <p:sldId id="324" r:id="rId29"/>
    <p:sldId id="325" r:id="rId30"/>
    <p:sldId id="326" r:id="rId31"/>
    <p:sldId id="327" r:id="rId32"/>
    <p:sldId id="280" r:id="rId33"/>
    <p:sldId id="307" r:id="rId34"/>
    <p:sldId id="308" r:id="rId35"/>
    <p:sldId id="309" r:id="rId36"/>
    <p:sldId id="310" r:id="rId37"/>
    <p:sldId id="311" r:id="rId38"/>
    <p:sldId id="312" r:id="rId39"/>
    <p:sldId id="328" r:id="rId40"/>
    <p:sldId id="329" r:id="rId41"/>
    <p:sldId id="330" r:id="rId42"/>
    <p:sldId id="331" r:id="rId4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969" autoAdjust="0"/>
    <p:restoredTop sz="94660"/>
  </p:normalViewPr>
  <p:slideViewPr>
    <p:cSldViewPr snapToGrid="0" showGuides="1">
      <p:cViewPr>
        <p:scale>
          <a:sx n="75" d="100"/>
          <a:sy n="75" d="100"/>
        </p:scale>
        <p:origin x="-282" y="-67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63" d="100"/>
          <a:sy n="63" d="100"/>
        </p:scale>
        <p:origin x="2808" y="90"/>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8E925CD-DA96-4108-9F23-AE05A8DA6274}">
      <dsp:nvSpPr>
        <dsp:cNvPr id="0" name=""/>
        <dsp:cNvSpPr/>
      </dsp:nvSpPr>
      <dsp:spPr>
        <a:xfrm rot="5400000">
          <a:off x="7615029" y="-3056537"/>
          <a:ext cx="1351061" cy="7802880"/>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511175">
            <a:lnSpc>
              <a:spcPct val="90000"/>
            </a:lnSpc>
            <a:spcBef>
              <a:spcPct val="0"/>
            </a:spcBef>
            <a:spcAft>
              <a:spcPct val="15000"/>
            </a:spcAft>
            <a:buChar char="••"/>
          </a:pPr>
          <a:r>
            <a:rPr lang="ro-RO" sz="1150" kern="1200" dirty="0" smtClean="0">
              <a:latin typeface="Arial" pitchFamily="34" charset="0"/>
              <a:cs typeface="Arial" pitchFamily="34" charset="0"/>
            </a:rPr>
            <a:t>  </a:t>
          </a:r>
          <a:r>
            <a:rPr lang="it-IT" sz="1150" kern="1200" dirty="0" smtClean="0">
              <a:latin typeface="Arial" pitchFamily="34" charset="0"/>
              <a:cs typeface="Arial" pitchFamily="34" charset="0"/>
            </a:rPr>
            <a:t>analiza</a:t>
          </a:r>
          <a:r>
            <a:rPr lang="ro-RO" sz="1150" kern="1200" dirty="0" smtClean="0">
              <a:latin typeface="Arial" pitchFamily="34" charset="0"/>
              <a:cs typeface="Arial" pitchFamily="34" charset="0"/>
            </a:rPr>
            <a:t>rea</a:t>
          </a:r>
          <a:r>
            <a:rPr lang="it-IT" sz="1150" kern="1200" dirty="0" smtClean="0">
              <a:latin typeface="Arial" pitchFamily="34" charset="0"/>
              <a:cs typeface="Arial" pitchFamily="34" charset="0"/>
            </a:rPr>
            <a:t> cerinţele pentru conectarea la Internet , TCP/IP, tipuri de conexiuni, instalarea modemului, plăcii </a:t>
          </a:r>
          <a:r>
            <a:rPr lang="ro-RO" sz="1150" kern="1200" dirty="0" smtClean="0">
              <a:latin typeface="Arial" pitchFamily="34" charset="0"/>
              <a:cs typeface="Arial" pitchFamily="34" charset="0"/>
            </a:rPr>
            <a:t>  </a:t>
          </a:r>
          <a:r>
            <a:rPr lang="it-IT" sz="1150" kern="1200" dirty="0" smtClean="0">
              <a:latin typeface="Arial" pitchFamily="34" charset="0"/>
              <a:cs typeface="Arial" pitchFamily="34" charset="0"/>
            </a:rPr>
            <a:t>de reţea;</a:t>
          </a:r>
          <a:endParaRPr lang="en-US" sz="1150" kern="1200" dirty="0">
            <a:latin typeface="Arial" pitchFamily="34" charset="0"/>
            <a:cs typeface="Arial" pitchFamily="34" charset="0"/>
          </a:endParaRPr>
        </a:p>
        <a:p>
          <a:pPr marL="57150" lvl="1" indent="-57150" algn="l" defTabSz="511175">
            <a:lnSpc>
              <a:spcPct val="90000"/>
            </a:lnSpc>
            <a:spcBef>
              <a:spcPct val="0"/>
            </a:spcBef>
            <a:spcAft>
              <a:spcPct val="15000"/>
            </a:spcAft>
            <a:buChar char="••"/>
          </a:pPr>
          <a:r>
            <a:rPr lang="ro-RO" sz="1150" kern="1200" dirty="0" smtClean="0">
              <a:latin typeface="Arial" pitchFamily="34" charset="0"/>
              <a:cs typeface="Arial" pitchFamily="34" charset="0"/>
            </a:rPr>
            <a:t>  </a:t>
          </a:r>
          <a:r>
            <a:rPr lang="it-IT" sz="1150" kern="1200" dirty="0" smtClean="0">
              <a:latin typeface="Arial" pitchFamily="34" charset="0"/>
              <a:cs typeface="Arial" pitchFamily="34" charset="0"/>
            </a:rPr>
            <a:t>identific</a:t>
          </a:r>
          <a:r>
            <a:rPr lang="ro-RO" sz="1150" kern="1200" dirty="0" smtClean="0">
              <a:latin typeface="Arial" pitchFamily="34" charset="0"/>
              <a:cs typeface="Arial" pitchFamily="34" charset="0"/>
            </a:rPr>
            <a:t>area </a:t>
          </a:r>
          <a:r>
            <a:rPr lang="it-IT" sz="1150" kern="1200" dirty="0" smtClean="0">
              <a:latin typeface="Arial" pitchFamily="34" charset="0"/>
              <a:cs typeface="Arial" pitchFamily="34" charset="0"/>
            </a:rPr>
            <a:t>componentele unei reţele locale; compar</a:t>
          </a:r>
          <a:r>
            <a:rPr lang="ro-RO" sz="1150" kern="1200" dirty="0" smtClean="0">
              <a:latin typeface="Arial" pitchFamily="34" charset="0"/>
              <a:cs typeface="Arial" pitchFamily="34" charset="0"/>
            </a:rPr>
            <a:t>area</a:t>
          </a:r>
          <a:r>
            <a:rPr lang="it-IT" sz="1150" kern="1200" dirty="0" smtClean="0">
              <a:latin typeface="Arial" pitchFamily="34" charset="0"/>
              <a:cs typeface="Arial" pitchFamily="34" charset="0"/>
            </a:rPr>
            <a:t> tipuri</a:t>
          </a:r>
          <a:r>
            <a:rPr lang="ro-RO" sz="1150" kern="1200" dirty="0" smtClean="0">
              <a:latin typeface="Arial" pitchFamily="34" charset="0"/>
              <a:cs typeface="Arial" pitchFamily="34" charset="0"/>
            </a:rPr>
            <a:t>lor</a:t>
          </a:r>
          <a:r>
            <a:rPr lang="it-IT" sz="1150" kern="1200" dirty="0" smtClean="0">
              <a:latin typeface="Arial" pitchFamily="34" charset="0"/>
              <a:cs typeface="Arial" pitchFamily="34" charset="0"/>
            </a:rPr>
            <a:t> de reţele;</a:t>
          </a:r>
          <a:endParaRPr lang="en-US" sz="1150" kern="1200" dirty="0">
            <a:latin typeface="Arial" pitchFamily="34" charset="0"/>
            <a:cs typeface="Arial" pitchFamily="34" charset="0"/>
          </a:endParaRPr>
        </a:p>
        <a:p>
          <a:pPr marL="57150" lvl="1" indent="-57150" algn="l" defTabSz="511175">
            <a:lnSpc>
              <a:spcPct val="90000"/>
            </a:lnSpc>
            <a:spcBef>
              <a:spcPct val="0"/>
            </a:spcBef>
            <a:spcAft>
              <a:spcPct val="15000"/>
            </a:spcAft>
            <a:buChar char="••"/>
          </a:pPr>
          <a:r>
            <a:rPr lang="ro-RO" sz="1150" kern="1200" dirty="0" smtClean="0">
              <a:latin typeface="Arial" pitchFamily="34" charset="0"/>
              <a:cs typeface="Arial" pitchFamily="34" charset="0"/>
            </a:rPr>
            <a:t>  </a:t>
          </a:r>
          <a:r>
            <a:rPr lang="vi-VN" sz="1150" kern="1200" dirty="0" smtClean="0">
              <a:latin typeface="Arial" pitchFamily="34" charset="0"/>
              <a:cs typeface="Arial" pitchFamily="34" charset="0"/>
            </a:rPr>
            <a:t>analiza</a:t>
          </a:r>
          <a:r>
            <a:rPr lang="ro-RO" sz="1150" kern="1200" dirty="0" smtClean="0">
              <a:latin typeface="Arial" pitchFamily="34" charset="0"/>
              <a:cs typeface="Arial" pitchFamily="34" charset="0"/>
            </a:rPr>
            <a:t>rea</a:t>
          </a:r>
          <a:r>
            <a:rPr lang="vi-VN" sz="1150" kern="1200" dirty="0" smtClean="0">
              <a:latin typeface="Arial" pitchFamily="34" charset="0"/>
              <a:cs typeface="Arial" pitchFamily="34" charset="0"/>
            </a:rPr>
            <a:t> tehnologii</a:t>
          </a:r>
          <a:r>
            <a:rPr lang="ro-RO" sz="1150" kern="1200" dirty="0" smtClean="0">
              <a:latin typeface="Arial" pitchFamily="34" charset="0"/>
              <a:cs typeface="Arial" pitchFamily="34" charset="0"/>
            </a:rPr>
            <a:t>lor</a:t>
          </a:r>
          <a:r>
            <a:rPr lang="vi-VN" sz="1150" kern="1200" dirty="0" smtClean="0">
              <a:latin typeface="Arial" pitchFamily="34" charset="0"/>
              <a:cs typeface="Arial" pitchFamily="34" charset="0"/>
            </a:rPr>
            <a:t> folosite în cadrul unei reţele de calculatoare(Ethernet, Optic fiber, WiFi); </a:t>
          </a:r>
          <a:endParaRPr lang="en-US" sz="1150" kern="1200" dirty="0">
            <a:latin typeface="Arial" pitchFamily="34" charset="0"/>
            <a:cs typeface="Arial" pitchFamily="34" charset="0"/>
          </a:endParaRPr>
        </a:p>
        <a:p>
          <a:pPr marL="57150" lvl="1" indent="-57150" algn="l" defTabSz="511175">
            <a:lnSpc>
              <a:spcPct val="90000"/>
            </a:lnSpc>
            <a:spcBef>
              <a:spcPct val="0"/>
            </a:spcBef>
            <a:spcAft>
              <a:spcPct val="15000"/>
            </a:spcAft>
            <a:buChar char="••"/>
          </a:pPr>
          <a:r>
            <a:rPr lang="ro-RO" sz="1150" kern="1200" dirty="0" smtClean="0">
              <a:latin typeface="Arial" pitchFamily="34" charset="0"/>
              <a:cs typeface="Arial" pitchFamily="34" charset="0"/>
            </a:rPr>
            <a:t>  </a:t>
          </a:r>
          <a:r>
            <a:rPr lang="it-IT" sz="1150" kern="1200" dirty="0" smtClean="0">
              <a:latin typeface="Arial" pitchFamily="34" charset="0"/>
              <a:cs typeface="Arial" pitchFamily="34" charset="0"/>
            </a:rPr>
            <a:t>repar</a:t>
          </a:r>
          <a:r>
            <a:rPr lang="ro-RO" sz="1150" kern="1200" dirty="0" smtClean="0">
              <a:latin typeface="Arial" pitchFamily="34" charset="0"/>
              <a:cs typeface="Arial" pitchFamily="34" charset="0"/>
            </a:rPr>
            <a:t>area</a:t>
          </a:r>
          <a:r>
            <a:rPr lang="it-IT" sz="1150" kern="1200" dirty="0" smtClean="0">
              <a:latin typeface="Arial" pitchFamily="34" charset="0"/>
              <a:cs typeface="Arial" pitchFamily="34" charset="0"/>
            </a:rPr>
            <a:t> conexiuni</a:t>
          </a:r>
          <a:r>
            <a:rPr lang="ro-RO" sz="1150" kern="1200" dirty="0" smtClean="0">
              <a:latin typeface="Arial" pitchFamily="34" charset="0"/>
              <a:cs typeface="Arial" pitchFamily="34" charset="0"/>
            </a:rPr>
            <a:t>lor</a:t>
          </a:r>
          <a:r>
            <a:rPr lang="it-IT" sz="1150" kern="1200" dirty="0" smtClean="0">
              <a:latin typeface="Arial" pitchFamily="34" charset="0"/>
              <a:cs typeface="Arial" pitchFamily="34" charset="0"/>
            </a:rPr>
            <a:t> Internet, studi</a:t>
          </a:r>
          <a:r>
            <a:rPr lang="ro-RO" sz="1150" kern="1200" dirty="0" smtClean="0">
              <a:latin typeface="Arial" pitchFamily="34" charset="0"/>
              <a:cs typeface="Arial" pitchFamily="34" charset="0"/>
            </a:rPr>
            <a:t>erea</a:t>
          </a:r>
          <a:r>
            <a:rPr lang="it-IT" sz="1150" kern="1200" dirty="0" smtClean="0">
              <a:latin typeface="Arial" pitchFamily="34" charset="0"/>
              <a:cs typeface="Arial" pitchFamily="34" charset="0"/>
            </a:rPr>
            <a:t> cazuri</a:t>
          </a:r>
          <a:r>
            <a:rPr lang="ro-RO" sz="1150" kern="1200" dirty="0" smtClean="0">
              <a:latin typeface="Arial" pitchFamily="34" charset="0"/>
              <a:cs typeface="Arial" pitchFamily="34" charset="0"/>
            </a:rPr>
            <a:t>lor</a:t>
          </a:r>
          <a:r>
            <a:rPr lang="it-IT" sz="1150" kern="1200" dirty="0" smtClean="0">
              <a:latin typeface="Arial" pitchFamily="34" charset="0"/>
              <a:cs typeface="Arial" pitchFamily="34" charset="0"/>
            </a:rPr>
            <a:t> speciale, simul</a:t>
          </a:r>
          <a:r>
            <a:rPr lang="ro-RO" sz="1150" kern="1200" dirty="0" smtClean="0">
              <a:latin typeface="Arial" pitchFamily="34" charset="0"/>
              <a:cs typeface="Arial" pitchFamily="34" charset="0"/>
            </a:rPr>
            <a:t>area</a:t>
          </a:r>
          <a:r>
            <a:rPr lang="it-IT" sz="1150" kern="1200" dirty="0" smtClean="0">
              <a:latin typeface="Arial" pitchFamily="34" charset="0"/>
              <a:cs typeface="Arial" pitchFamily="34" charset="0"/>
            </a:rPr>
            <a:t> paşi</a:t>
          </a:r>
          <a:r>
            <a:rPr lang="ro-RO" sz="1150" kern="1200" dirty="0" smtClean="0">
              <a:latin typeface="Arial" pitchFamily="34" charset="0"/>
              <a:cs typeface="Arial" pitchFamily="34" charset="0"/>
            </a:rPr>
            <a:t>lor</a:t>
          </a:r>
          <a:r>
            <a:rPr lang="it-IT" sz="1150" kern="1200" dirty="0" smtClean="0">
              <a:latin typeface="Arial" pitchFamily="34" charset="0"/>
              <a:cs typeface="Arial" pitchFamily="34" charset="0"/>
            </a:rPr>
            <a:t> de urmat;</a:t>
          </a:r>
          <a:r>
            <a:rPr lang="en-US" sz="1150" kern="1200" dirty="0" smtClean="0">
              <a:latin typeface="Arial" pitchFamily="34" charset="0"/>
              <a:cs typeface="Arial" pitchFamily="34" charset="0"/>
            </a:rPr>
            <a:t> </a:t>
          </a:r>
          <a:endParaRPr lang="en-US" sz="1150" kern="1200" dirty="0">
            <a:latin typeface="Arial" pitchFamily="34" charset="0"/>
            <a:cs typeface="Arial" pitchFamily="34" charset="0"/>
          </a:endParaRPr>
        </a:p>
        <a:p>
          <a:pPr marL="57150" lvl="1" indent="-57150" algn="l" defTabSz="511175">
            <a:lnSpc>
              <a:spcPct val="90000"/>
            </a:lnSpc>
            <a:spcBef>
              <a:spcPct val="0"/>
            </a:spcBef>
            <a:spcAft>
              <a:spcPct val="15000"/>
            </a:spcAft>
            <a:buChar char="••"/>
          </a:pPr>
          <a:r>
            <a:rPr lang="ro-RO" sz="1150" kern="1200" dirty="0" smtClean="0">
              <a:latin typeface="Arial" pitchFamily="34" charset="0"/>
              <a:cs typeface="Arial" pitchFamily="34" charset="0"/>
            </a:rPr>
            <a:t>  </a:t>
          </a:r>
          <a:r>
            <a:rPr lang="vi-VN" sz="1150" kern="1200" dirty="0" smtClean="0">
              <a:latin typeface="Arial" pitchFamily="34" charset="0"/>
              <a:cs typeface="Arial" pitchFamily="34" charset="0"/>
            </a:rPr>
            <a:t>configur</a:t>
          </a:r>
          <a:r>
            <a:rPr lang="ro-RO" sz="1150" kern="1200" dirty="0" smtClean="0">
              <a:latin typeface="Arial" pitchFamily="34" charset="0"/>
              <a:cs typeface="Arial" pitchFamily="34" charset="0"/>
            </a:rPr>
            <a:t>area</a:t>
          </a:r>
          <a:r>
            <a:rPr lang="vi-VN" sz="1150" kern="1200" dirty="0" smtClean="0">
              <a:latin typeface="Arial" pitchFamily="34" charset="0"/>
              <a:cs typeface="Arial" pitchFamily="34" charset="0"/>
            </a:rPr>
            <a:t> </a:t>
          </a:r>
          <a:r>
            <a:rPr lang="ro-RO" sz="1150" kern="1200" dirty="0" smtClean="0">
              <a:latin typeface="Arial" pitchFamily="34" charset="0"/>
              <a:cs typeface="Arial" pitchFamily="34" charset="0"/>
            </a:rPr>
            <a:t>unei</a:t>
          </a:r>
          <a:r>
            <a:rPr lang="vi-VN" sz="1150" kern="1200" dirty="0" smtClean="0">
              <a:latin typeface="Arial" pitchFamily="34" charset="0"/>
              <a:cs typeface="Arial" pitchFamily="34" charset="0"/>
            </a:rPr>
            <a:t> reţe</a:t>
          </a:r>
          <a:r>
            <a:rPr lang="ro-RO" sz="1150" kern="1200" dirty="0" smtClean="0">
              <a:latin typeface="Arial" pitchFamily="34" charset="0"/>
              <a:cs typeface="Arial" pitchFamily="34" charset="0"/>
            </a:rPr>
            <a:t>le</a:t>
          </a:r>
          <a:r>
            <a:rPr lang="vi-VN" sz="1150" kern="1200" dirty="0" smtClean="0">
              <a:latin typeface="Arial" pitchFamily="34" charset="0"/>
              <a:cs typeface="Arial" pitchFamily="34" charset="0"/>
            </a:rPr>
            <a:t> pe un pc/server/router windows/linux/mac.</a:t>
          </a:r>
          <a:endParaRPr lang="en-US" sz="1150" kern="1200" dirty="0">
            <a:latin typeface="Arial" pitchFamily="34" charset="0"/>
            <a:cs typeface="Arial" pitchFamily="34" charset="0"/>
          </a:endParaRPr>
        </a:p>
      </dsp:txBody>
      <dsp:txXfrm rot="5400000">
        <a:off x="7615029" y="-3056537"/>
        <a:ext cx="1351061" cy="7802880"/>
      </dsp:txXfrm>
    </dsp:sp>
    <dsp:sp modelId="{08C77654-8D82-4852-ACC6-B961A709AAE1}">
      <dsp:nvSpPr>
        <dsp:cNvPr id="0" name=""/>
        <dsp:cNvSpPr/>
      </dsp:nvSpPr>
      <dsp:spPr>
        <a:xfrm>
          <a:off x="0" y="489"/>
          <a:ext cx="4389120" cy="168882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ro-RO" sz="4000" kern="1200" dirty="0" smtClean="0"/>
            <a:t>Ziua 1</a:t>
          </a:r>
          <a:endParaRPr lang="en-US" sz="4000" kern="1200" dirty="0"/>
        </a:p>
      </dsp:txBody>
      <dsp:txXfrm>
        <a:off x="0" y="489"/>
        <a:ext cx="4389120" cy="1688827"/>
      </dsp:txXfrm>
    </dsp:sp>
    <dsp:sp modelId="{B648B53B-7C1D-42EE-9775-0A07C71CCD98}">
      <dsp:nvSpPr>
        <dsp:cNvPr id="0" name=""/>
        <dsp:cNvSpPr/>
      </dsp:nvSpPr>
      <dsp:spPr>
        <a:xfrm rot="5400000">
          <a:off x="7556646" y="-1204846"/>
          <a:ext cx="1451634" cy="7795260"/>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511175">
            <a:lnSpc>
              <a:spcPct val="90000"/>
            </a:lnSpc>
            <a:spcBef>
              <a:spcPct val="0"/>
            </a:spcBef>
            <a:spcAft>
              <a:spcPct val="15000"/>
            </a:spcAft>
            <a:buChar char="••"/>
          </a:pPr>
          <a:r>
            <a:rPr lang="ro-RO" sz="1150" kern="1200" dirty="0" smtClean="0">
              <a:latin typeface="Arial" pitchFamily="34" charset="0"/>
              <a:cs typeface="Arial" pitchFamily="34" charset="0"/>
            </a:rPr>
            <a:t>  </a:t>
          </a:r>
          <a:r>
            <a:rPr lang="it-IT" sz="1150" kern="1200" dirty="0" smtClean="0">
              <a:latin typeface="Arial" pitchFamily="34" charset="0"/>
              <a:cs typeface="Arial" pitchFamily="34" charset="0"/>
            </a:rPr>
            <a:t>analiza</a:t>
          </a:r>
          <a:r>
            <a:rPr lang="ro-RO" sz="1150" kern="1200" dirty="0" smtClean="0">
              <a:latin typeface="Arial" pitchFamily="34" charset="0"/>
              <a:cs typeface="Arial" pitchFamily="34" charset="0"/>
            </a:rPr>
            <a:t>rea</a:t>
          </a:r>
          <a:r>
            <a:rPr lang="it-IT" sz="1150" kern="1200" dirty="0" smtClean="0">
              <a:latin typeface="Arial" pitchFamily="34" charset="0"/>
              <a:cs typeface="Arial" pitchFamily="34" charset="0"/>
            </a:rPr>
            <a:t> tipuri</a:t>
          </a:r>
          <a:r>
            <a:rPr lang="ro-RO" sz="1150" kern="1200" dirty="0" smtClean="0">
              <a:latin typeface="Arial" pitchFamily="34" charset="0"/>
              <a:cs typeface="Arial" pitchFamily="34" charset="0"/>
            </a:rPr>
            <a:t>lor</a:t>
          </a:r>
          <a:r>
            <a:rPr lang="it-IT" sz="1150" kern="1200" dirty="0" smtClean="0">
              <a:latin typeface="Arial" pitchFamily="34" charset="0"/>
              <a:cs typeface="Arial" pitchFamily="34" charset="0"/>
            </a:rPr>
            <a:t> de reţele LAN, WAN, MAN, Intranet şi Extranet;identific</a:t>
          </a:r>
          <a:r>
            <a:rPr lang="ro-RO" sz="1150" kern="1200" dirty="0" smtClean="0">
              <a:latin typeface="Arial" pitchFamily="34" charset="0"/>
              <a:cs typeface="Arial" pitchFamily="34" charset="0"/>
            </a:rPr>
            <a:t>ă</a:t>
          </a:r>
          <a:r>
            <a:rPr lang="it-IT" sz="1150" kern="1200" dirty="0" smtClean="0">
              <a:latin typeface="Arial" pitchFamily="34" charset="0"/>
              <a:cs typeface="Arial" pitchFamily="34" charset="0"/>
            </a:rPr>
            <a:t> tipurile de reţea existente în laboratorul partenerului;</a:t>
          </a:r>
          <a:endParaRPr lang="en-US" sz="1150" kern="1200" dirty="0">
            <a:latin typeface="Arial" pitchFamily="34" charset="0"/>
            <a:cs typeface="Arial" pitchFamily="34" charset="0"/>
          </a:endParaRPr>
        </a:p>
        <a:p>
          <a:pPr marL="57150" lvl="1" indent="-57150" algn="l" defTabSz="511175">
            <a:lnSpc>
              <a:spcPct val="90000"/>
            </a:lnSpc>
            <a:spcBef>
              <a:spcPct val="0"/>
            </a:spcBef>
            <a:spcAft>
              <a:spcPct val="15000"/>
            </a:spcAft>
            <a:buChar char="••"/>
          </a:pPr>
          <a:r>
            <a:rPr lang="ro-RO" sz="1150" kern="1200" dirty="0" smtClean="0">
              <a:latin typeface="Arial" pitchFamily="34" charset="0"/>
              <a:cs typeface="Arial" pitchFamily="34" charset="0"/>
            </a:rPr>
            <a:t>  </a:t>
          </a:r>
          <a:r>
            <a:rPr lang="it-IT" sz="1150" kern="1200" dirty="0" smtClean="0">
              <a:latin typeface="Arial" pitchFamily="34" charset="0"/>
              <a:cs typeface="Arial" pitchFamily="34" charset="0"/>
            </a:rPr>
            <a:t>analiz</a:t>
          </a:r>
          <a:r>
            <a:rPr lang="ro-RO" sz="1150" kern="1200" dirty="0" smtClean="0">
              <a:latin typeface="Arial" pitchFamily="34" charset="0"/>
              <a:cs typeface="Arial" pitchFamily="34" charset="0"/>
            </a:rPr>
            <a:t>area</a:t>
          </a:r>
          <a:r>
            <a:rPr lang="it-IT" sz="1150" kern="1200" dirty="0" smtClean="0">
              <a:latin typeface="Arial" pitchFamily="34" charset="0"/>
              <a:cs typeface="Arial" pitchFamily="34" charset="0"/>
            </a:rPr>
            <a:t> tipuri</a:t>
          </a:r>
          <a:r>
            <a:rPr lang="ro-RO" sz="1150" kern="1200" dirty="0" smtClean="0">
              <a:latin typeface="Arial" pitchFamily="34" charset="0"/>
              <a:cs typeface="Arial" pitchFamily="34" charset="0"/>
            </a:rPr>
            <a:t>lor</a:t>
          </a:r>
          <a:r>
            <a:rPr lang="it-IT" sz="1150" kern="1200" dirty="0" smtClean="0">
              <a:latin typeface="Arial" pitchFamily="34" charset="0"/>
              <a:cs typeface="Arial" pitchFamily="34" charset="0"/>
            </a:rPr>
            <a:t> de protocoale folosite într-o reţea de calculatoare; studi</a:t>
          </a:r>
          <a:r>
            <a:rPr lang="ro-RO" sz="1150" kern="1200" dirty="0" smtClean="0">
              <a:latin typeface="Arial" pitchFamily="34" charset="0"/>
              <a:cs typeface="Arial" pitchFamily="34" charset="0"/>
            </a:rPr>
            <a:t>erea</a:t>
          </a:r>
          <a:r>
            <a:rPr lang="it-IT" sz="1150" kern="1200" dirty="0" smtClean="0">
              <a:latin typeface="Arial" pitchFamily="34" charset="0"/>
              <a:cs typeface="Arial" pitchFamily="34" charset="0"/>
            </a:rPr>
            <a:t> modele</a:t>
          </a:r>
          <a:r>
            <a:rPr lang="ro-RO" sz="1150" kern="1200" dirty="0" smtClean="0">
              <a:latin typeface="Arial" pitchFamily="34" charset="0"/>
              <a:cs typeface="Arial" pitchFamily="34" charset="0"/>
            </a:rPr>
            <a:t>lor</a:t>
          </a:r>
          <a:r>
            <a:rPr lang="it-IT" sz="1150" kern="1200" dirty="0" smtClean="0">
              <a:latin typeface="Arial" pitchFamily="34" charset="0"/>
              <a:cs typeface="Arial" pitchFamily="34" charset="0"/>
            </a:rPr>
            <a:t> de reţea, protocoale</a:t>
          </a:r>
          <a:r>
            <a:rPr lang="ro-RO" sz="1150" kern="1200" dirty="0" smtClean="0">
              <a:latin typeface="Arial" pitchFamily="34" charset="0"/>
              <a:cs typeface="Arial" pitchFamily="34" charset="0"/>
            </a:rPr>
            <a:t>lor</a:t>
          </a:r>
          <a:r>
            <a:rPr lang="it-IT" sz="1150" kern="1200" dirty="0" smtClean="0">
              <a:latin typeface="Arial" pitchFamily="34" charset="0"/>
              <a:cs typeface="Arial" pitchFamily="34" charset="0"/>
            </a:rPr>
            <a:t> de reţea : </a:t>
          </a:r>
          <a:r>
            <a:rPr lang="ro-RO" sz="1150" kern="1200" dirty="0" smtClean="0">
              <a:latin typeface="Arial" pitchFamily="34" charset="0"/>
              <a:cs typeface="Arial" pitchFamily="34" charset="0"/>
            </a:rPr>
            <a:t>identificarea modelelor de retea :Utilizarea „straturilor” în analiza reţelor şi descrierea comunicării de date, modelul OSI, straturile OSI, comunicaţia punct la punct, modelul TCP/IP, procesul de încapsulare în detaliu;</a:t>
          </a:r>
          <a:endParaRPr lang="en-US" sz="1150" kern="1200" dirty="0">
            <a:latin typeface="Arial" pitchFamily="34" charset="0"/>
            <a:cs typeface="Arial" pitchFamily="34" charset="0"/>
          </a:endParaRPr>
        </a:p>
        <a:p>
          <a:pPr marL="57150" lvl="1" indent="-57150" algn="l" defTabSz="511175">
            <a:lnSpc>
              <a:spcPct val="90000"/>
            </a:lnSpc>
            <a:spcBef>
              <a:spcPct val="0"/>
            </a:spcBef>
            <a:spcAft>
              <a:spcPct val="15000"/>
            </a:spcAft>
            <a:buChar char="••"/>
          </a:pPr>
          <a:r>
            <a:rPr lang="ro-RO" sz="1150" kern="1200" dirty="0" smtClean="0">
              <a:latin typeface="Arial" pitchFamily="34" charset="0"/>
              <a:cs typeface="Arial" pitchFamily="34" charset="0"/>
            </a:rPr>
            <a:t>  </a:t>
          </a:r>
          <a:r>
            <a:rPr lang="vi-VN" sz="1150" kern="1200" dirty="0" smtClean="0">
              <a:latin typeface="Arial" pitchFamily="34" charset="0"/>
              <a:cs typeface="Arial" pitchFamily="34" charset="0"/>
            </a:rPr>
            <a:t>compar</a:t>
          </a:r>
          <a:r>
            <a:rPr lang="ro-RO" sz="1150" kern="1200" dirty="0" smtClean="0">
              <a:latin typeface="Arial" pitchFamily="34" charset="0"/>
              <a:cs typeface="Arial" pitchFamily="34" charset="0"/>
            </a:rPr>
            <a:t>area</a:t>
          </a:r>
          <a:r>
            <a:rPr lang="vi-VN" sz="1150" kern="1200" dirty="0" smtClean="0">
              <a:latin typeface="Arial" pitchFamily="34" charset="0"/>
              <a:cs typeface="Arial" pitchFamily="34" charset="0"/>
            </a:rPr>
            <a:t> modelele</a:t>
          </a:r>
          <a:r>
            <a:rPr lang="ro-RO" sz="1150" kern="1200" dirty="0" smtClean="0">
              <a:latin typeface="Arial" pitchFamily="34" charset="0"/>
              <a:cs typeface="Arial" pitchFamily="34" charset="0"/>
            </a:rPr>
            <a:t>lor</a:t>
          </a:r>
          <a:r>
            <a:rPr lang="vi-VN" sz="1150" kern="1200" dirty="0" smtClean="0">
              <a:latin typeface="Arial" pitchFamily="34" charset="0"/>
              <a:cs typeface="Arial" pitchFamily="34" charset="0"/>
            </a:rPr>
            <a:t> OSI, TCP/IP şi analiz</a:t>
          </a:r>
          <a:r>
            <a:rPr lang="ro-RO" sz="1150" kern="1200" dirty="0" smtClean="0">
              <a:latin typeface="Arial" pitchFamily="34" charset="0"/>
              <a:cs typeface="Arial" pitchFamily="34" charset="0"/>
            </a:rPr>
            <a:t>area</a:t>
          </a:r>
          <a:r>
            <a:rPr lang="vi-VN" sz="1150" kern="1200" dirty="0" smtClean="0">
              <a:latin typeface="Arial" pitchFamily="34" charset="0"/>
              <a:cs typeface="Arial" pitchFamily="34" charset="0"/>
            </a:rPr>
            <a:t> în laborator </a:t>
          </a:r>
          <a:r>
            <a:rPr lang="ro-RO" sz="1150" kern="1200" dirty="0" smtClean="0">
              <a:latin typeface="Arial" pitchFamily="34" charset="0"/>
              <a:cs typeface="Arial" pitchFamily="34" charset="0"/>
            </a:rPr>
            <a:t>a </a:t>
          </a:r>
          <a:r>
            <a:rPr lang="vi-VN" sz="1150" kern="1200" dirty="0" smtClean="0">
              <a:latin typeface="Arial" pitchFamily="34" charset="0"/>
              <a:cs typeface="Arial" pitchFamily="34" charset="0"/>
            </a:rPr>
            <a:t>avantantajel</a:t>
          </a:r>
          <a:r>
            <a:rPr lang="ro-RO" sz="1150" kern="1200" dirty="0" smtClean="0">
              <a:latin typeface="Arial" pitchFamily="34" charset="0"/>
              <a:cs typeface="Arial" pitchFamily="34" charset="0"/>
            </a:rPr>
            <a:t>or</a:t>
          </a:r>
          <a:r>
            <a:rPr lang="vi-VN" sz="1150" kern="1200" dirty="0" smtClean="0">
              <a:latin typeface="Arial" pitchFamily="34" charset="0"/>
              <a:cs typeface="Arial" pitchFamily="34" charset="0"/>
            </a:rPr>
            <a:t> utilizării acestora în structura unei de reţele de calculatoare.</a:t>
          </a:r>
          <a:endParaRPr lang="en-US" sz="1150" kern="1200" dirty="0">
            <a:latin typeface="Arial" pitchFamily="34" charset="0"/>
            <a:cs typeface="Arial" pitchFamily="34" charset="0"/>
          </a:endParaRPr>
        </a:p>
        <a:p>
          <a:pPr marL="57150" lvl="1" indent="-57150" algn="l" defTabSz="488950">
            <a:lnSpc>
              <a:spcPct val="90000"/>
            </a:lnSpc>
            <a:spcBef>
              <a:spcPct val="0"/>
            </a:spcBef>
            <a:spcAft>
              <a:spcPct val="15000"/>
            </a:spcAft>
            <a:buChar char="••"/>
          </a:pPr>
          <a:endParaRPr lang="en-US" sz="1100" kern="1200" dirty="0"/>
        </a:p>
      </dsp:txBody>
      <dsp:txXfrm rot="5400000">
        <a:off x="7556646" y="-1204846"/>
        <a:ext cx="1451634" cy="7795260"/>
      </dsp:txXfrm>
    </dsp:sp>
    <dsp:sp modelId="{7491B81D-B182-44CE-882F-F2010AEAC0EA}">
      <dsp:nvSpPr>
        <dsp:cNvPr id="0" name=""/>
        <dsp:cNvSpPr/>
      </dsp:nvSpPr>
      <dsp:spPr>
        <a:xfrm>
          <a:off x="0" y="1773757"/>
          <a:ext cx="4384833" cy="183805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ro-RO" sz="4000" kern="1200" dirty="0" smtClean="0"/>
            <a:t>Ziua 2</a:t>
          </a:r>
          <a:endParaRPr lang="en-US" sz="4000" kern="1200" dirty="0"/>
        </a:p>
      </dsp:txBody>
      <dsp:txXfrm>
        <a:off x="0" y="1773757"/>
        <a:ext cx="4384833" cy="1838051"/>
      </dsp:txXfrm>
    </dsp:sp>
    <dsp:sp modelId="{9A1F0921-B0AF-40BC-9415-C3C382387AD4}">
      <dsp:nvSpPr>
        <dsp:cNvPr id="0" name=""/>
        <dsp:cNvSpPr/>
      </dsp:nvSpPr>
      <dsp:spPr>
        <a:xfrm rot="5400000">
          <a:off x="7517722" y="737839"/>
          <a:ext cx="1569595" cy="7771797"/>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511175">
            <a:lnSpc>
              <a:spcPct val="90000"/>
            </a:lnSpc>
            <a:spcBef>
              <a:spcPct val="0"/>
            </a:spcBef>
            <a:spcAft>
              <a:spcPct val="15000"/>
            </a:spcAft>
            <a:buChar char="••"/>
          </a:pPr>
          <a:endParaRPr lang="en-US" sz="1150" kern="1200" dirty="0">
            <a:latin typeface="Arial" pitchFamily="34" charset="0"/>
            <a:cs typeface="Arial" pitchFamily="34" charset="0"/>
          </a:endParaRPr>
        </a:p>
        <a:p>
          <a:pPr marL="57150" lvl="1" indent="-57150" algn="l" defTabSz="511175">
            <a:lnSpc>
              <a:spcPct val="90000"/>
            </a:lnSpc>
            <a:spcBef>
              <a:spcPct val="0"/>
            </a:spcBef>
            <a:spcAft>
              <a:spcPct val="15000"/>
            </a:spcAft>
            <a:buChar char="••"/>
          </a:pPr>
          <a:r>
            <a:rPr lang="vi-VN" sz="1150" kern="1200" dirty="0" smtClean="0">
              <a:latin typeface="Arial" pitchFamily="34" charset="0"/>
              <a:cs typeface="Arial" pitchFamily="34" charset="0"/>
            </a:rPr>
            <a:t>  identific</a:t>
          </a:r>
          <a:r>
            <a:rPr lang="ro-RO" sz="1150" kern="1200" dirty="0" smtClean="0">
              <a:latin typeface="Arial" pitchFamily="34" charset="0"/>
              <a:cs typeface="Arial" pitchFamily="34" charset="0"/>
            </a:rPr>
            <a:t>area</a:t>
          </a:r>
          <a:r>
            <a:rPr lang="vi-VN" sz="1150" kern="1200" dirty="0" smtClean="0">
              <a:latin typeface="Arial" pitchFamily="34" charset="0"/>
              <a:cs typeface="Arial" pitchFamily="34" charset="0"/>
            </a:rPr>
            <a:t> şi analizeaz</a:t>
          </a:r>
          <a:r>
            <a:rPr lang="ro-RO" sz="1150" kern="1200" dirty="0" smtClean="0">
              <a:latin typeface="Arial" pitchFamily="34" charset="0"/>
              <a:cs typeface="Arial" pitchFamily="34" charset="0"/>
            </a:rPr>
            <a:t>area</a:t>
          </a:r>
          <a:r>
            <a:rPr lang="vi-VN" sz="1150" kern="1200" dirty="0" smtClean="0">
              <a:latin typeface="Arial" pitchFamily="34" charset="0"/>
              <a:cs typeface="Arial" pitchFamily="34" charset="0"/>
            </a:rPr>
            <a:t> funcţion</a:t>
          </a:r>
          <a:r>
            <a:rPr lang="ro-RO" sz="1150" kern="1200" dirty="0" smtClean="0">
              <a:latin typeface="Arial" pitchFamily="34" charset="0"/>
              <a:cs typeface="Arial" pitchFamily="34" charset="0"/>
            </a:rPr>
            <a:t>ării</a:t>
          </a:r>
          <a:r>
            <a:rPr lang="vi-VN" sz="1150" kern="1200" dirty="0" smtClean="0">
              <a:latin typeface="Arial" pitchFamily="34" charset="0"/>
              <a:cs typeface="Arial" pitchFamily="34" charset="0"/>
            </a:rPr>
            <a:t> echipamentelor într-o reţea locală; switch, router, server, convertor fibră optică;</a:t>
          </a:r>
          <a:endParaRPr lang="vi-VN" sz="1150" kern="1200" dirty="0">
            <a:latin typeface="Arial" pitchFamily="34" charset="0"/>
            <a:cs typeface="Arial" pitchFamily="34" charset="0"/>
          </a:endParaRPr>
        </a:p>
        <a:p>
          <a:pPr marL="57150" lvl="1" indent="-57150" algn="l" defTabSz="511175">
            <a:lnSpc>
              <a:spcPct val="90000"/>
            </a:lnSpc>
            <a:spcBef>
              <a:spcPct val="0"/>
            </a:spcBef>
            <a:spcAft>
              <a:spcPct val="15000"/>
            </a:spcAft>
            <a:buChar char="••"/>
          </a:pPr>
          <a:r>
            <a:rPr lang="vi-VN" sz="1150" kern="1200" dirty="0" smtClean="0">
              <a:latin typeface="Arial" pitchFamily="34" charset="0"/>
              <a:cs typeface="Arial" pitchFamily="34" charset="0"/>
            </a:rPr>
            <a:t>  instal</a:t>
          </a:r>
          <a:r>
            <a:rPr lang="ro-RO" sz="1150" kern="1200" dirty="0" smtClean="0">
              <a:latin typeface="Arial" pitchFamily="34" charset="0"/>
              <a:cs typeface="Arial" pitchFamily="34" charset="0"/>
            </a:rPr>
            <a:t>area</a:t>
          </a:r>
          <a:r>
            <a:rPr lang="vi-VN" sz="1150" kern="1200" dirty="0" smtClean="0">
              <a:latin typeface="Arial" pitchFamily="34" charset="0"/>
              <a:cs typeface="Arial" pitchFamily="34" charset="0"/>
            </a:rPr>
            <a:t>, test</a:t>
          </a:r>
          <a:r>
            <a:rPr lang="ro-RO" sz="1150" kern="1200" dirty="0" smtClean="0">
              <a:latin typeface="Arial" pitchFamily="34" charset="0"/>
              <a:cs typeface="Arial" pitchFamily="34" charset="0"/>
            </a:rPr>
            <a:t>area</a:t>
          </a:r>
          <a:r>
            <a:rPr lang="vi-VN" sz="1150" kern="1200" dirty="0" smtClean="0">
              <a:latin typeface="Arial" pitchFamily="34" charset="0"/>
              <a:cs typeface="Arial" pitchFamily="34" charset="0"/>
            </a:rPr>
            <a:t> şi manipul</a:t>
          </a:r>
          <a:r>
            <a:rPr lang="ro-RO" sz="1150" kern="1200" dirty="0" smtClean="0">
              <a:latin typeface="Arial" pitchFamily="34" charset="0"/>
              <a:cs typeface="Arial" pitchFamily="34" charset="0"/>
            </a:rPr>
            <a:t>area</a:t>
          </a:r>
          <a:r>
            <a:rPr lang="vi-VN" sz="1150" kern="1200" dirty="0" smtClean="0">
              <a:latin typeface="Arial" pitchFamily="34" charset="0"/>
              <a:cs typeface="Arial" pitchFamily="34" charset="0"/>
            </a:rPr>
            <a:t> fibr</a:t>
          </a:r>
          <a:r>
            <a:rPr lang="ro-RO" sz="1150" kern="1200" dirty="0" smtClean="0">
              <a:latin typeface="Arial" pitchFamily="34" charset="0"/>
              <a:cs typeface="Arial" pitchFamily="34" charset="0"/>
            </a:rPr>
            <a:t>ei</a:t>
          </a:r>
          <a:r>
            <a:rPr lang="vi-VN" sz="1150" kern="1200" dirty="0" smtClean="0">
              <a:latin typeface="Arial" pitchFamily="34" charset="0"/>
              <a:cs typeface="Arial" pitchFamily="34" charset="0"/>
            </a:rPr>
            <a:t> optic</a:t>
          </a:r>
          <a:r>
            <a:rPr lang="ro-RO" sz="1150" kern="1200" dirty="0" smtClean="0">
              <a:latin typeface="Arial" pitchFamily="34" charset="0"/>
              <a:cs typeface="Arial" pitchFamily="34" charset="0"/>
            </a:rPr>
            <a:t>e</a:t>
          </a:r>
          <a:r>
            <a:rPr lang="vi-VN" sz="1150" kern="1200" dirty="0" smtClean="0">
              <a:latin typeface="Arial" pitchFamily="34" charset="0"/>
              <a:cs typeface="Arial" pitchFamily="34" charset="0"/>
            </a:rPr>
            <a:t> şi</a:t>
          </a:r>
          <a:r>
            <a:rPr lang="ro-RO" sz="1150" kern="1200" dirty="0" smtClean="0">
              <a:latin typeface="Arial" pitchFamily="34" charset="0"/>
              <a:cs typeface="Arial" pitchFamily="34" charset="0"/>
            </a:rPr>
            <a:t> a</a:t>
          </a:r>
          <a:r>
            <a:rPr lang="vi-VN" sz="1150" kern="1200" dirty="0" smtClean="0">
              <a:latin typeface="Arial" pitchFamily="34" charset="0"/>
              <a:cs typeface="Arial" pitchFamily="34" charset="0"/>
            </a:rPr>
            <a:t> alt</a:t>
          </a:r>
          <a:r>
            <a:rPr lang="ro-RO" sz="1150" kern="1200" dirty="0" smtClean="0">
              <a:latin typeface="Arial" pitchFamily="34" charset="0"/>
              <a:cs typeface="Arial" pitchFamily="34" charset="0"/>
            </a:rPr>
            <a:t>or</a:t>
          </a:r>
          <a:r>
            <a:rPr lang="vi-VN" sz="1150" kern="1200" dirty="0" smtClean="0">
              <a:latin typeface="Arial" pitchFamily="34" charset="0"/>
              <a:cs typeface="Arial" pitchFamily="34" charset="0"/>
            </a:rPr>
            <a:t> tipuri de componente optice; utilizeaz</a:t>
          </a:r>
          <a:r>
            <a:rPr lang="ro-RO" sz="1150" kern="1200" dirty="0" smtClean="0">
              <a:latin typeface="Arial" pitchFamily="34" charset="0"/>
              <a:cs typeface="Arial" pitchFamily="34" charset="0"/>
            </a:rPr>
            <a:t>area</a:t>
          </a:r>
          <a:r>
            <a:rPr lang="vi-VN" sz="1150" kern="1200" dirty="0" smtClean="0">
              <a:latin typeface="Arial" pitchFamily="34" charset="0"/>
              <a:cs typeface="Arial" pitchFamily="34" charset="0"/>
            </a:rPr>
            <a:t> gean</a:t>
          </a:r>
          <a:r>
            <a:rPr lang="ro-RO" sz="1150" kern="1200" dirty="0" smtClean="0">
              <a:latin typeface="Arial" pitchFamily="34" charset="0"/>
              <a:cs typeface="Arial" pitchFamily="34" charset="0"/>
            </a:rPr>
            <a:t>ţii</a:t>
          </a:r>
          <a:r>
            <a:rPr lang="vi-VN" sz="1150" kern="1200" dirty="0" smtClean="0">
              <a:latin typeface="Arial" pitchFamily="34" charset="0"/>
              <a:cs typeface="Arial" pitchFamily="34" charset="0"/>
            </a:rPr>
            <a:t> de lucru/echipamente standard în lucrul cu fibra optică şi deprinde</a:t>
          </a:r>
          <a:r>
            <a:rPr lang="ro-RO" sz="1150" kern="1200" dirty="0" smtClean="0">
              <a:latin typeface="Arial" pitchFamily="34" charset="0"/>
              <a:cs typeface="Arial" pitchFamily="34" charset="0"/>
            </a:rPr>
            <a:t>rea</a:t>
          </a:r>
          <a:r>
            <a:rPr lang="vi-VN" sz="1150" kern="1200" dirty="0" smtClean="0">
              <a:latin typeface="Arial" pitchFamily="34" charset="0"/>
              <a:cs typeface="Arial" pitchFamily="34" charset="0"/>
            </a:rPr>
            <a:t> utiliz</a:t>
          </a:r>
          <a:r>
            <a:rPr lang="ro-RO" sz="1150" kern="1200" dirty="0" smtClean="0">
              <a:latin typeface="Arial" pitchFamily="34" charset="0"/>
              <a:cs typeface="Arial" pitchFamily="34" charset="0"/>
            </a:rPr>
            <a:t>ă</a:t>
          </a:r>
          <a:r>
            <a:rPr lang="vi-VN" sz="1150" kern="1200" dirty="0" smtClean="0">
              <a:latin typeface="Arial" pitchFamily="34" charset="0"/>
              <a:cs typeface="Arial" pitchFamily="34" charset="0"/>
            </a:rPr>
            <a:t>r</a:t>
          </a:r>
          <a:r>
            <a:rPr lang="ro-RO" sz="1150" kern="1200" dirty="0" smtClean="0">
              <a:latin typeface="Arial" pitchFamily="34" charset="0"/>
              <a:cs typeface="Arial" pitchFamily="34" charset="0"/>
            </a:rPr>
            <a:t>oo</a:t>
          </a:r>
          <a:r>
            <a:rPr lang="vi-VN" sz="1150" kern="1200" dirty="0" smtClean="0">
              <a:latin typeface="Arial" pitchFamily="34" charset="0"/>
              <a:cs typeface="Arial" pitchFamily="34" charset="0"/>
            </a:rPr>
            <a:t> corect</a:t>
          </a:r>
          <a:r>
            <a:rPr lang="ro-RO" sz="1150" kern="1200" dirty="0" smtClean="0">
              <a:latin typeface="Arial" pitchFamily="34" charset="0"/>
              <a:cs typeface="Arial" pitchFamily="34" charset="0"/>
            </a:rPr>
            <a:t>e</a:t>
          </a:r>
          <a:r>
            <a:rPr lang="vi-VN" sz="1150" kern="1200" dirty="0" smtClean="0">
              <a:latin typeface="Arial" pitchFamily="34" charset="0"/>
              <a:cs typeface="Arial" pitchFamily="34" charset="0"/>
            </a:rPr>
            <a:t> a acesteia; lucru în echipă;</a:t>
          </a:r>
          <a:endParaRPr lang="vi-VN" sz="1150" kern="1200" dirty="0">
            <a:latin typeface="Arial" pitchFamily="34" charset="0"/>
            <a:cs typeface="Arial" pitchFamily="34" charset="0"/>
          </a:endParaRPr>
        </a:p>
        <a:p>
          <a:pPr marL="57150" lvl="1" indent="-57150" algn="l" defTabSz="511175">
            <a:lnSpc>
              <a:spcPct val="90000"/>
            </a:lnSpc>
            <a:spcBef>
              <a:spcPct val="0"/>
            </a:spcBef>
            <a:spcAft>
              <a:spcPct val="15000"/>
            </a:spcAft>
            <a:buChar char="••"/>
          </a:pPr>
          <a:r>
            <a:rPr lang="vi-VN" sz="1150" kern="1200" dirty="0" smtClean="0">
              <a:latin typeface="Arial" pitchFamily="34" charset="0"/>
              <a:cs typeface="Arial" pitchFamily="34" charset="0"/>
            </a:rPr>
            <a:t>  identific</a:t>
          </a:r>
          <a:r>
            <a:rPr lang="ro-RO" sz="1150" kern="1200" dirty="0" smtClean="0">
              <a:latin typeface="Arial" pitchFamily="34" charset="0"/>
              <a:cs typeface="Arial" pitchFamily="34" charset="0"/>
            </a:rPr>
            <a:t>area</a:t>
          </a:r>
          <a:r>
            <a:rPr lang="vi-VN" sz="1150" kern="1200" dirty="0" smtClean="0">
              <a:latin typeface="Arial" pitchFamily="34" charset="0"/>
              <a:cs typeface="Arial" pitchFamily="34" charset="0"/>
            </a:rPr>
            <a:t> mediul</a:t>
          </a:r>
          <a:r>
            <a:rPr lang="ro-RO" sz="1150" kern="1200" dirty="0" smtClean="0">
              <a:latin typeface="Arial" pitchFamily="34" charset="0"/>
              <a:cs typeface="Arial" pitchFamily="34" charset="0"/>
            </a:rPr>
            <a:t>ui</a:t>
          </a:r>
          <a:r>
            <a:rPr lang="vi-VN" sz="1150" kern="1200" dirty="0" smtClean="0">
              <a:latin typeface="Arial" pitchFamily="34" charset="0"/>
              <a:cs typeface="Arial" pitchFamily="34" charset="0"/>
            </a:rPr>
            <a:t> de comunicare prin fibră optică; test</a:t>
          </a:r>
          <a:r>
            <a:rPr lang="ro-RO" sz="1150" kern="1200" dirty="0" smtClean="0">
              <a:latin typeface="Arial" pitchFamily="34" charset="0"/>
              <a:cs typeface="Arial" pitchFamily="34" charset="0"/>
            </a:rPr>
            <a:t>area</a:t>
          </a:r>
          <a:r>
            <a:rPr lang="vi-VN" sz="1150" kern="1200" dirty="0" smtClean="0">
              <a:latin typeface="Arial" pitchFamily="34" charset="0"/>
              <a:cs typeface="Arial" pitchFamily="34" charset="0"/>
            </a:rPr>
            <a:t> conexiuni</a:t>
          </a:r>
          <a:r>
            <a:rPr lang="ro-RO" sz="1150" kern="1200" dirty="0" smtClean="0">
              <a:latin typeface="Arial" pitchFamily="34" charset="0"/>
              <a:cs typeface="Arial" pitchFamily="34" charset="0"/>
            </a:rPr>
            <a:t>i</a:t>
          </a:r>
          <a:r>
            <a:rPr lang="vi-VN" sz="1150" kern="1200" dirty="0" smtClean="0">
              <a:latin typeface="Arial" pitchFamily="34" charset="0"/>
              <a:cs typeface="Arial" pitchFamily="34" charset="0"/>
            </a:rPr>
            <a:t> </a:t>
          </a:r>
          <a:r>
            <a:rPr lang="ro-RO" sz="1150" kern="1200" dirty="0" smtClean="0">
              <a:latin typeface="Arial" pitchFamily="34" charset="0"/>
              <a:cs typeface="Arial" pitchFamily="34" charset="0"/>
            </a:rPr>
            <a:t>cu </a:t>
          </a:r>
          <a:r>
            <a:rPr lang="vi-VN" sz="1150" kern="1200" dirty="0" smtClean="0">
              <a:latin typeface="Arial" pitchFamily="34" charset="0"/>
              <a:cs typeface="Arial" pitchFamily="34" charset="0"/>
            </a:rPr>
            <a:t>fibră optică prin utilizarea echipamentelor care detectează lumina la capătul sudat;</a:t>
          </a:r>
          <a:endParaRPr lang="vi-VN" sz="1150" kern="1200" dirty="0">
            <a:latin typeface="Arial" pitchFamily="34" charset="0"/>
            <a:cs typeface="Arial" pitchFamily="34" charset="0"/>
          </a:endParaRPr>
        </a:p>
        <a:p>
          <a:pPr marL="57150" lvl="1" indent="-57150" algn="l" defTabSz="511175">
            <a:lnSpc>
              <a:spcPct val="90000"/>
            </a:lnSpc>
            <a:spcBef>
              <a:spcPct val="0"/>
            </a:spcBef>
            <a:spcAft>
              <a:spcPct val="15000"/>
            </a:spcAft>
            <a:buChar char="••"/>
          </a:pPr>
          <a:r>
            <a:rPr lang="ro-RO" sz="1150" kern="1200" dirty="0" smtClean="0">
              <a:latin typeface="Arial" pitchFamily="34" charset="0"/>
              <a:cs typeface="Arial" pitchFamily="34" charset="0"/>
            </a:rPr>
            <a:t> </a:t>
          </a:r>
          <a:r>
            <a:rPr lang="vi-VN" sz="1150" kern="1200" dirty="0" smtClean="0">
              <a:latin typeface="Arial" pitchFamily="34" charset="0"/>
              <a:cs typeface="Arial" pitchFamily="34" charset="0"/>
            </a:rPr>
            <a:t> investigh</a:t>
          </a:r>
          <a:r>
            <a:rPr lang="ro-RO" sz="1150" kern="1200" dirty="0" smtClean="0">
              <a:latin typeface="Arial" pitchFamily="34" charset="0"/>
              <a:cs typeface="Arial" pitchFamily="34" charset="0"/>
            </a:rPr>
            <a:t>area</a:t>
          </a:r>
          <a:r>
            <a:rPr lang="vi-VN" sz="1150" kern="1200" dirty="0" smtClean="0">
              <a:latin typeface="Arial" pitchFamily="34" charset="0"/>
              <a:cs typeface="Arial" pitchFamily="34" charset="0"/>
            </a:rPr>
            <a:t> mediul</a:t>
          </a:r>
          <a:r>
            <a:rPr lang="ro-RO" sz="1150" kern="1200" dirty="0" smtClean="0">
              <a:latin typeface="Arial" pitchFamily="34" charset="0"/>
              <a:cs typeface="Arial" pitchFamily="34" charset="0"/>
            </a:rPr>
            <a:t>ui</a:t>
          </a:r>
          <a:r>
            <a:rPr lang="vi-VN" sz="1150" kern="1200" dirty="0" smtClean="0">
              <a:latin typeface="Arial" pitchFamily="34" charset="0"/>
              <a:cs typeface="Arial" pitchFamily="34" charset="0"/>
            </a:rPr>
            <a:t> de comunicare fără fir; analiz</a:t>
          </a:r>
          <a:r>
            <a:rPr lang="ro-RO" sz="1150" kern="1200" dirty="0" smtClean="0">
              <a:latin typeface="Arial" pitchFamily="34" charset="0"/>
              <a:cs typeface="Arial" pitchFamily="34" charset="0"/>
            </a:rPr>
            <a:t>area</a:t>
          </a:r>
          <a:r>
            <a:rPr lang="vi-VN" sz="1150" kern="1200" dirty="0" smtClean="0">
              <a:latin typeface="Arial" pitchFamily="34" charset="0"/>
              <a:cs typeface="Arial" pitchFamily="34" charset="0"/>
            </a:rPr>
            <a:t> funcţion</a:t>
          </a:r>
          <a:r>
            <a:rPr lang="ro-RO" sz="1150" kern="1200" dirty="0" smtClean="0">
              <a:latin typeface="Arial" pitchFamily="34" charset="0"/>
              <a:cs typeface="Arial" pitchFamily="34" charset="0"/>
            </a:rPr>
            <a:t>ării</a:t>
          </a:r>
          <a:r>
            <a:rPr lang="vi-VN" sz="1150" kern="1200" dirty="0" smtClean="0">
              <a:latin typeface="Arial" pitchFamily="34" charset="0"/>
              <a:cs typeface="Arial" pitchFamily="34" charset="0"/>
            </a:rPr>
            <a:t> unui router WIFI noţiuni de bază şi test</a:t>
          </a:r>
          <a:r>
            <a:rPr lang="ro-RO" sz="1150" kern="1200" dirty="0" smtClean="0">
              <a:latin typeface="Arial" pitchFamily="34" charset="0"/>
              <a:cs typeface="Arial" pitchFamily="34" charset="0"/>
            </a:rPr>
            <a:t>area</a:t>
          </a:r>
          <a:r>
            <a:rPr lang="vi-VN" sz="1150" kern="1200" dirty="0" smtClean="0">
              <a:latin typeface="Arial" pitchFamily="34" charset="0"/>
              <a:cs typeface="Arial" pitchFamily="34" charset="0"/>
            </a:rPr>
            <a:t> distanţ</a:t>
          </a:r>
          <a:r>
            <a:rPr lang="ro-RO" sz="1150" kern="1200" dirty="0" smtClean="0">
              <a:latin typeface="Arial" pitchFamily="34" charset="0"/>
              <a:cs typeface="Arial" pitchFamily="34" charset="0"/>
            </a:rPr>
            <a:t>ei</a:t>
          </a:r>
          <a:r>
            <a:rPr lang="vi-VN" sz="1150" kern="1200" dirty="0" smtClean="0">
              <a:latin typeface="Arial" pitchFamily="34" charset="0"/>
              <a:cs typeface="Arial" pitchFamily="34" charset="0"/>
            </a:rPr>
            <a:t> activ</a:t>
          </a:r>
          <a:r>
            <a:rPr lang="ro-RO" sz="1150" kern="1200" dirty="0" smtClean="0">
              <a:latin typeface="Arial" pitchFamily="34" charset="0"/>
              <a:cs typeface="Arial" pitchFamily="34" charset="0"/>
            </a:rPr>
            <a:t>e</a:t>
          </a:r>
          <a:r>
            <a:rPr lang="vi-VN" sz="1150" kern="1200" dirty="0" smtClean="0">
              <a:latin typeface="Arial" pitchFamily="34" charset="0"/>
              <a:cs typeface="Arial" pitchFamily="34" charset="0"/>
            </a:rPr>
            <a:t> în funcţie de tipuri de obstacole întâlnite (clădiri,  câmp deschis).</a:t>
          </a:r>
          <a:endParaRPr lang="vi-VN" sz="1150" kern="1200" dirty="0">
            <a:latin typeface="Arial" pitchFamily="34" charset="0"/>
            <a:cs typeface="Arial" pitchFamily="34" charset="0"/>
          </a:endParaRPr>
        </a:p>
      </dsp:txBody>
      <dsp:txXfrm rot="5400000">
        <a:off x="7517722" y="737839"/>
        <a:ext cx="1569595" cy="7771797"/>
      </dsp:txXfrm>
    </dsp:sp>
    <dsp:sp modelId="{B26A34E9-DEA4-407D-9D6C-64B9AF6AEE61}">
      <dsp:nvSpPr>
        <dsp:cNvPr id="0" name=""/>
        <dsp:cNvSpPr/>
      </dsp:nvSpPr>
      <dsp:spPr>
        <a:xfrm>
          <a:off x="0" y="3696250"/>
          <a:ext cx="4416622" cy="185497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lvl="0" algn="ctr" defTabSz="1778000">
            <a:lnSpc>
              <a:spcPct val="90000"/>
            </a:lnSpc>
            <a:spcBef>
              <a:spcPct val="0"/>
            </a:spcBef>
            <a:spcAft>
              <a:spcPct val="35000"/>
            </a:spcAft>
          </a:pPr>
          <a:r>
            <a:rPr lang="ro-RO" sz="4000" kern="1200" dirty="0" smtClean="0"/>
            <a:t>Ziua 3</a:t>
          </a:r>
          <a:endParaRPr lang="en-US" sz="4000" kern="1200" dirty="0" smtClean="0"/>
        </a:p>
      </dsp:txBody>
      <dsp:txXfrm>
        <a:off x="0" y="3696250"/>
        <a:ext cx="4416622" cy="1854973"/>
      </dsp:txXfrm>
    </dsp:sp>
  </dsp:spTree>
</dsp:drawing>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E574AC39-44E6-425E-AF49-CF7D189F346F}" type="datetimeFigureOut">
              <a:rPr lang="en-US" smtClean="0"/>
              <a:pPr/>
              <a:t>10/16/2012</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6320F472-929B-459B-8D82-2FABCC5B32A0}" type="slidenum">
              <a:rPr lang="en-US" smtClean="0"/>
              <a:pPr/>
              <a:t>‹#›</a:t>
            </a:fld>
            <a:endParaRPr lang="en-US"/>
          </a:p>
        </p:txBody>
      </p:sp>
    </p:spTree>
    <p:extLst>
      <p:ext uri="{BB962C8B-B14F-4D97-AF65-F5344CB8AC3E}">
        <p14:creationId xmlns:p14="http://schemas.microsoft.com/office/powerpoint/2010/main" xmlns="" val="3202264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DF2775BC-6312-42C7-B7C5-EA6783C2D9CA}" type="datetimeFigureOut">
              <a:rPr lang="en-US" smtClean="0"/>
              <a:pPr/>
              <a:t>10/16/2012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7F715A1-4ADC-44E0-9587-804FF39D6B22}" type="slidenum">
              <a:rPr lang="en-US" smtClean="0"/>
              <a:pPr/>
              <a:t>‹#›</a:t>
            </a:fld>
            <a:endParaRPr lang="en-US"/>
          </a:p>
        </p:txBody>
      </p:sp>
    </p:spTree>
    <p:extLst>
      <p:ext uri="{BB962C8B-B14F-4D97-AF65-F5344CB8AC3E}">
        <p14:creationId xmlns:p14="http://schemas.microsoft.com/office/powerpoint/2010/main" xmlns="" val="1729842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11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13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15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17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7F715A1-4ADC-44E0-9587-804FF39D6B22}" type="slidenum">
              <a:rPr lang="en-US" smtClean="0"/>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FF0622-75E4-48B8-A617-5428CA5926CE}" type="datetimeFigureOut">
              <a:rPr lang="en-US" smtClean="0"/>
              <a:pPr/>
              <a:t>10/16/2012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xmlns="" val="940892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FF0622-75E4-48B8-A617-5428CA5926CE}" type="datetimeFigureOut">
              <a:rPr lang="en-US" smtClean="0"/>
              <a:pPr/>
              <a:t>10/16/2012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xmlns="" val="2581391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a:p>
        </p:txBody>
      </p:sp>
      <p:sp>
        <p:nvSpPr>
          <p:cNvPr id="4" name="Date Placeholder 3"/>
          <p:cNvSpPr>
            <a:spLocks noGrp="1"/>
          </p:cNvSpPr>
          <p:nvPr>
            <p:ph type="dt" sz="half" idx="10"/>
          </p:nvPr>
        </p:nvSpPr>
        <p:spPr/>
        <p:txBody>
          <a:bodyPr/>
          <a:lstStyle/>
          <a:p>
            <a:fld id="{40FF0622-75E4-48B8-A617-5428CA5926CE}" type="datetimeFigureOut">
              <a:rPr lang="en-US" smtClean="0"/>
              <a:pPr/>
              <a:t>10/16/2012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640915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40FF0622-75E4-48B8-A617-5428CA5926CE}" type="datetimeFigureOut">
              <a:rPr lang="en-US" smtClean="0"/>
              <a:pPr/>
              <a:t>10/16/2012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smtClean="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smtClean="0"/>
              <a:t>“</a:t>
            </a:r>
            <a:endParaRPr lang="en-US" dirty="0"/>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smtClean="0"/>
              <a:t>”</a:t>
            </a:r>
            <a:endParaRPr lang="en-US" dirty="0"/>
          </a:p>
        </p:txBody>
      </p:sp>
    </p:spTree>
    <p:extLst>
      <p:ext uri="{BB962C8B-B14F-4D97-AF65-F5344CB8AC3E}">
        <p14:creationId xmlns:p14="http://schemas.microsoft.com/office/powerpoint/2010/main" xmlns="" val="2347621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FF0622-75E4-48B8-A617-5428CA5926CE}" type="datetimeFigureOut">
              <a:rPr lang="en-US" smtClean="0"/>
              <a:pPr/>
              <a:t>10/16/2012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xmlns="" val="1049460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3163026"/>
          </a:xfrm>
        </p:spPr>
        <p:txBody>
          <a:bodyPr/>
          <a:lstStyle>
            <a:lvl1pPr>
              <a:defRPr sz="4800"/>
            </a:lvl1pPr>
          </a:lstStyle>
          <a:p>
            <a:r>
              <a:rPr lang="en-US" smtClean="0"/>
              <a:t>Click to edit Master title style</a:t>
            </a:r>
            <a:endParaRPr lang="en-US"/>
          </a:p>
        </p:txBody>
      </p:sp>
      <p:sp>
        <p:nvSpPr>
          <p:cNvPr id="4" name="Date Placeholder 3"/>
          <p:cNvSpPr>
            <a:spLocks noGrp="1"/>
          </p:cNvSpPr>
          <p:nvPr>
            <p:ph type="dt" sz="half" idx="10"/>
          </p:nvPr>
        </p:nvSpPr>
        <p:spPr/>
        <p:txBody>
          <a:bodyPr/>
          <a:lstStyle/>
          <a:p>
            <a:fld id="{40FF0622-75E4-48B8-A617-5428CA5926CE}" type="datetimeFigureOut">
              <a:rPr lang="en-US" smtClean="0"/>
              <a:pPr/>
              <a:t>10/16/2012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
        <p:nvSpPr>
          <p:cNvPr id="8" name="Text Placeholder 3"/>
          <p:cNvSpPr>
            <a:spLocks noGrp="1"/>
          </p:cNvSpPr>
          <p:nvPr>
            <p:ph type="body" sz="half" idx="2"/>
          </p:nvPr>
        </p:nvSpPr>
        <p:spPr>
          <a:xfrm>
            <a:off x="1574801" y="4953000"/>
            <a:ext cx="7999315" cy="1074057"/>
          </a:xfrm>
        </p:spPr>
        <p:txBody>
          <a:bodyPr anchor="t">
            <a:normAutofit/>
          </a:bodyPr>
          <a:lstStyle>
            <a:lvl1pPr marL="0" indent="0">
              <a:buNone/>
              <a:defRPr lang="en-US" sz="1800" b="0" i="0" kern="1200" dirty="0" smtClean="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Box 10"/>
          <p:cNvSpPr txBox="1"/>
          <p:nvPr/>
        </p:nvSpPr>
        <p:spPr>
          <a:xfrm>
            <a:off x="9334033" y="331651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smtClean="0"/>
              <a:t>”</a:t>
            </a:r>
            <a:endParaRPr lang="en-US" dirty="0"/>
          </a:p>
        </p:txBody>
      </p:sp>
      <p:sp>
        <p:nvSpPr>
          <p:cNvPr id="14" name="TextBox 13"/>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smtClean="0"/>
              <a:t>“</a:t>
            </a:r>
            <a:endParaRPr lang="en-US" dirty="0"/>
          </a:p>
        </p:txBody>
      </p:sp>
    </p:spTree>
    <p:extLst>
      <p:ext uri="{BB962C8B-B14F-4D97-AF65-F5344CB8AC3E}">
        <p14:creationId xmlns:p14="http://schemas.microsoft.com/office/powerpoint/2010/main" xmlns="" val="1664584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a:p>
        </p:txBody>
      </p:sp>
      <p:sp>
        <p:nvSpPr>
          <p:cNvPr id="4" name="Date Placeholder 3"/>
          <p:cNvSpPr>
            <a:spLocks noGrp="1"/>
          </p:cNvSpPr>
          <p:nvPr>
            <p:ph type="dt" sz="half" idx="10"/>
          </p:nvPr>
        </p:nvSpPr>
        <p:spPr/>
        <p:txBody>
          <a:bodyPr/>
          <a:lstStyle/>
          <a:p>
            <a:fld id="{40FF0622-75E4-48B8-A617-5428CA5926CE}" type="datetimeFigureOut">
              <a:rPr lang="en-US" smtClean="0"/>
              <a:pPr/>
              <a:t>10/16/2012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
        <p:nvSpPr>
          <p:cNvPr id="10" name="Text Placeholder 3"/>
          <p:cNvSpPr>
            <a:spLocks noGrp="1"/>
          </p:cNvSpPr>
          <p:nvPr>
            <p:ph type="body" sz="half" idx="2"/>
          </p:nvPr>
        </p:nvSpPr>
        <p:spPr>
          <a:xfrm>
            <a:off x="1154954" y="4350657"/>
            <a:ext cx="8825659" cy="16764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ext Placeholder 3"/>
          <p:cNvSpPr>
            <a:spLocks noGrp="1"/>
          </p:cNvSpPr>
          <p:nvPr>
            <p:ph type="body" sz="half" idx="13"/>
          </p:nvPr>
        </p:nvSpPr>
        <p:spPr>
          <a:xfrm>
            <a:off x="1154953" y="3848610"/>
            <a:ext cx="8825659" cy="588517"/>
          </a:xfrm>
        </p:spPr>
        <p:txBody>
          <a:bodyPr anchor="b">
            <a:normAutofit/>
          </a:bodyPr>
          <a:lstStyle>
            <a:lvl1pPr marL="0" indent="0" algn="l" defTabSz="457200" rtl="0" eaLnBrk="1" latinLnBrk="0" hangingPunct="1">
              <a:buNone/>
              <a:defRPr lang="en-US" sz="3600" b="0" i="0" kern="1200" cap="none" dirty="0" smtClean="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792226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3"/>
          <p:cNvSpPr>
            <a:spLocks noGrp="1"/>
          </p:cNvSpPr>
          <p:nvPr>
            <p:ph type="dt" sz="half" idx="10"/>
          </p:nvPr>
        </p:nvSpPr>
        <p:spPr/>
        <p:txBody>
          <a:bodyPr/>
          <a:lstStyle/>
          <a:p>
            <a:fld id="{40FF0622-75E4-48B8-A617-5428CA5926CE}" type="datetimeFigureOut">
              <a:rPr lang="en-US" smtClean="0"/>
              <a:pPr/>
              <a:t>10/16/2012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xmlns="" val="2064947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9" name="Picture Placeholder 2"/>
          <p:cNvSpPr>
            <a:spLocks noGrp="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30" name="Picture Placeholder 2"/>
          <p:cNvSpPr>
            <a:spLocks noGrp="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31" name="Picture Placeholder 2"/>
          <p:cNvSpPr>
            <a:spLocks noGrp="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0FF0622-75E4-48B8-A617-5428CA5926CE}" type="datetimeFigureOut">
              <a:rPr lang="en-US" smtClean="0"/>
              <a:pPr/>
              <a:t>10/16/2012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xmlns="" val="4033552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b"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FF0622-75E4-48B8-A617-5428CA5926CE}" type="datetimeFigureOut">
              <a:rPr lang="en-US" smtClean="0"/>
              <a:pPr/>
              <a:t>10/16/2012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xmlns="" val="650983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64151" y="1447799"/>
            <a:ext cx="1409965" cy="4413251"/>
          </a:xfrm>
        </p:spPr>
        <p:txBody>
          <a:bodyPr vert="eaVert" anchor="b" anchorCtr="0"/>
          <a:lstStyle/>
          <a:p>
            <a:r>
              <a:rPr lang="en-US" smtClean="0"/>
              <a:t>Click to edit Master title style</a:t>
            </a:r>
            <a:endParaRPr lang="en-US"/>
          </a:p>
        </p:txBody>
      </p:sp>
      <p:sp>
        <p:nvSpPr>
          <p:cNvPr id="3" name="Vertical Text Placeholder 2"/>
          <p:cNvSpPr>
            <a:spLocks noGrp="1"/>
          </p:cNvSpPr>
          <p:nvPr>
            <p:ph type="body" orient="vert" idx="1"/>
          </p:nvPr>
        </p:nvSpPr>
        <p:spPr>
          <a:xfrm>
            <a:off x="1154954" y="1447799"/>
            <a:ext cx="6776630" cy="44132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FF0622-75E4-48B8-A617-5428CA5926CE}" type="datetimeFigureOut">
              <a:rPr lang="en-US" smtClean="0"/>
              <a:pPr/>
              <a:t>10/16/2012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xmlns="" val="389002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0FF0622-75E4-48B8-A617-5428CA5926CE}" type="datetimeFigureOut">
              <a:rPr lang="en-US" smtClean="0"/>
              <a:pPr/>
              <a:t>10/16/2012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xmlns="" val="2522446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FF0622-75E4-48B8-A617-5428CA5926CE}" type="datetimeFigureOut">
              <a:rPr lang="en-US" smtClean="0"/>
              <a:pPr/>
              <a:t>10/16/2012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xmlns="" val="236299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FF0622-75E4-48B8-A617-5428CA5926CE}" type="datetimeFigureOut">
              <a:rPr lang="en-US" smtClean="0"/>
              <a:pPr/>
              <a:t>10/16/2012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xmlns="" val="16122087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FF0622-75E4-48B8-A617-5428CA5926CE}" type="datetimeFigureOut">
              <a:rPr lang="en-US" smtClean="0"/>
              <a:pPr/>
              <a:t>10/16/2012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xmlns="" val="3182202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Date Placeholder 2"/>
          <p:cNvSpPr>
            <a:spLocks noGrp="1"/>
          </p:cNvSpPr>
          <p:nvPr>
            <p:ph type="dt" sz="half" idx="10"/>
          </p:nvPr>
        </p:nvSpPr>
        <p:spPr/>
        <p:txBody>
          <a:bodyPr/>
          <a:lstStyle/>
          <a:p>
            <a:fld id="{40FF0622-75E4-48B8-A617-5428CA5926CE}" type="datetimeFigureOut">
              <a:rPr lang="en-US" smtClean="0"/>
              <a:pPr/>
              <a:t>10/16/2012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xmlns="" val="1359123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0FF0622-75E4-48B8-A617-5428CA5926CE}" type="datetimeFigureOut">
              <a:rPr lang="en-US" smtClean="0"/>
              <a:pPr/>
              <a:t>10/16/2012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xmlns="" val="451531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40FF0622-75E4-48B8-A617-5428CA5926CE}" type="datetimeFigureOut">
              <a:rPr lang="en-US" smtClean="0"/>
              <a:pPr/>
              <a:t>10/16/2012</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xmlns="" val="1757989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FF0622-75E4-48B8-A617-5428CA5926CE}" type="datetimeFigureOut">
              <a:rPr lang="en-US" smtClean="0"/>
              <a:pPr/>
              <a:t>10/16/2012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875541-8164-4CC7-9F2F-6F0C49BB858D}" type="slidenum">
              <a:rPr lang="en-US" smtClean="0"/>
              <a:pPr/>
              <a:t>‹#›</a:t>
            </a:fld>
            <a:endParaRPr lang="en-US"/>
          </a:p>
        </p:txBody>
      </p:sp>
    </p:spTree>
    <p:extLst>
      <p:ext uri="{BB962C8B-B14F-4D97-AF65-F5344CB8AC3E}">
        <p14:creationId xmlns:p14="http://schemas.microsoft.com/office/powerpoint/2010/main" xmlns="" val="669085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3" name="Oval 12"/>
          <p:cNvSpPr/>
          <p:nvPr/>
        </p:nvSpPr>
        <p:spPr>
          <a:xfrm>
            <a:off x="-153988"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839788" y="2895600"/>
            <a:ext cx="2362200" cy="2362200"/>
          </a:xfrm>
          <a:prstGeom prst="ellipse">
            <a:avLst/>
          </a:prstGeom>
          <a:gradFill flip="none" rotWithShape="1">
            <a:gsLst>
              <a:gs pos="0">
                <a:schemeClr val="accent1">
                  <a:lumMod val="60000"/>
                  <a:lumOff val="40000"/>
                  <a:alpha val="8000"/>
                </a:schemeClr>
              </a:gs>
              <a:gs pos="71000">
                <a:schemeClr val="bg2">
                  <a:lumMod val="60000"/>
                  <a:lumOff val="40000"/>
                  <a:alpha val="0"/>
                </a:schemeClr>
              </a:gs>
              <a:gs pos="36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7999412" y="-457200"/>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8609012" y="6096000"/>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0FF0622-75E4-48B8-A617-5428CA5926CE}" type="datetimeFigureOut">
              <a:rPr lang="en-US" smtClean="0"/>
              <a:pPr/>
              <a:t>10/16/2012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BA875541-8164-4CC7-9F2F-6F0C49BB858D}" type="slidenum">
              <a:rPr lang="en-US" smtClean="0"/>
              <a:pPr/>
              <a:t>‹#›</a:t>
            </a:fld>
            <a:endParaRPr lang="en-US"/>
          </a:p>
        </p:txBody>
      </p:sp>
    </p:spTree>
    <p:extLst>
      <p:ext uri="{BB962C8B-B14F-4D97-AF65-F5344CB8AC3E}">
        <p14:creationId xmlns:p14="http://schemas.microsoft.com/office/powerpoint/2010/main" xmlns="" val="1563467285"/>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timing>
    <p:tnLst>
      <p:par>
        <p:cTn id="1" dur="indefinite" restart="never" nodeType="tmRoot"/>
      </p:par>
    </p:tnLst>
  </p:timing>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ct val="20000"/>
        </a:spcBef>
        <a:spcAft>
          <a:spcPts val="60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ct val="20000"/>
        </a:spcBef>
        <a:spcAft>
          <a:spcPts val="60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ct val="20000"/>
        </a:spcBef>
        <a:spcAft>
          <a:spcPts val="60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ct val="20000"/>
        </a:spcBef>
        <a:spcAft>
          <a:spcPts val="60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ct val="20000"/>
        </a:spcBef>
        <a:spcAft>
          <a:spcPts val="60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ct val="20000"/>
        </a:spcBef>
        <a:spcAft>
          <a:spcPts val="60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ct val="20000"/>
        </a:spcBef>
        <a:spcAft>
          <a:spcPts val="60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ct val="20000"/>
        </a:spcBef>
        <a:spcAft>
          <a:spcPts val="600"/>
        </a:spcAft>
        <a:buClr>
          <a:schemeClr val="accent1"/>
        </a:buClr>
        <a:buSzPct val="80000"/>
        <a:buFont typeface="Wingdings 3" charset="2"/>
        <a:buChar char=""/>
        <a:defRPr sz="12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hyperlink" Target="final.pdf" TargetMode="Externa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32.jpe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7.xml"/><Relationship Id="rId6" Type="http://schemas.openxmlformats.org/officeDocument/2006/relationships/image" Target="../media/image40.jpeg"/><Relationship Id="rId5" Type="http://schemas.openxmlformats.org/officeDocument/2006/relationships/image" Target="../media/image2.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43.jpeg"/><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46.jpe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49.jpe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png"/><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52.jpeg"/><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hyperlink" Target="https://www.facebook.com/and.reee.eeaa" TargetMode="Externa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facebook.com/sofia.hustiu"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www.facebook.com/IrinelMihai" TargetMode="External"/><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3.pn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7459" y="1163782"/>
            <a:ext cx="8825658" cy="2378565"/>
          </a:xfrm>
        </p:spPr>
        <p:txBody>
          <a:bodyPr/>
          <a:lstStyle/>
          <a:p>
            <a:r>
              <a:rPr lang="ro-RO" sz="4400" dirty="0" smtClean="0"/>
              <a:t>Competenţe de administrare de reţele pentru afacerile mici şi mijlocii</a:t>
            </a:r>
            <a:endParaRPr lang="en-US" sz="4400" dirty="0"/>
          </a:p>
        </p:txBody>
      </p:sp>
      <p:sp>
        <p:nvSpPr>
          <p:cNvPr id="3" name="Subtitle 2"/>
          <p:cNvSpPr>
            <a:spLocks noGrp="1"/>
          </p:cNvSpPr>
          <p:nvPr>
            <p:ph type="subTitle" idx="1"/>
          </p:nvPr>
        </p:nvSpPr>
        <p:spPr>
          <a:xfrm>
            <a:off x="1190581" y="3661100"/>
            <a:ext cx="8825658" cy="934651"/>
          </a:xfrm>
        </p:spPr>
        <p:txBody>
          <a:bodyPr>
            <a:normAutofit/>
          </a:bodyPr>
          <a:lstStyle/>
          <a:p>
            <a:r>
              <a:rPr lang="ro-RO" dirty="0" smtClean="0"/>
              <a:t>			Proiect de </a:t>
            </a:r>
            <a:r>
              <a:rPr lang="ro-RO" dirty="0" smtClean="0"/>
              <a:t>mobilităţi </a:t>
            </a:r>
            <a:r>
              <a:rPr lang="ro-RO" dirty="0" smtClean="0"/>
              <a:t>Leonardo da vinci </a:t>
            </a:r>
          </a:p>
          <a:p>
            <a:r>
              <a:rPr lang="ro-RO" dirty="0" smtClean="0"/>
              <a:t>					LLp-ldv</a:t>
            </a:r>
            <a:r>
              <a:rPr lang="en-US" dirty="0" smtClean="0"/>
              <a:t>/</a:t>
            </a:r>
            <a:r>
              <a:rPr lang="en-US" dirty="0" err="1" smtClean="0"/>
              <a:t>ivt</a:t>
            </a:r>
            <a:r>
              <a:rPr lang="en-US" dirty="0" smtClean="0"/>
              <a:t>/2011/</a:t>
            </a:r>
            <a:r>
              <a:rPr lang="en-US" dirty="0" err="1" smtClean="0"/>
              <a:t>ro</a:t>
            </a:r>
            <a:r>
              <a:rPr lang="en-US" dirty="0" smtClean="0"/>
              <a:t>/290</a:t>
            </a:r>
            <a:endParaRPr lang="ro-RO" dirty="0" smtClean="0"/>
          </a:p>
        </p:txBody>
      </p:sp>
      <p:pic>
        <p:nvPicPr>
          <p:cNvPr id="1028" name="Picture 4" descr="C:\Documents and Settings\elev\My Documents\cacat cu ochi copy.png"/>
          <p:cNvPicPr>
            <a:picLocks noChangeAspect="1" noChangeArrowheads="1"/>
          </p:cNvPicPr>
          <p:nvPr/>
        </p:nvPicPr>
        <p:blipFill>
          <a:blip r:embed="rId2" cstate="print"/>
          <a:srcRect/>
          <a:stretch>
            <a:fillRect/>
          </a:stretch>
        </p:blipFill>
        <p:spPr bwMode="auto">
          <a:xfrm>
            <a:off x="8699500" y="5448300"/>
            <a:ext cx="3492500" cy="1409700"/>
          </a:xfrm>
          <a:prstGeom prst="rect">
            <a:avLst/>
          </a:prstGeom>
          <a:noFill/>
        </p:spPr>
      </p:pic>
      <p:pic>
        <p:nvPicPr>
          <p:cNvPr id="1030" name="Picture 6" descr="C:\Documents and Settings\elev\My Documents\hjjtyhtyjhty.png"/>
          <p:cNvPicPr>
            <a:picLocks noChangeAspect="1" noChangeArrowheads="1"/>
          </p:cNvPicPr>
          <p:nvPr/>
        </p:nvPicPr>
        <p:blipFill>
          <a:blip r:embed="rId3" cstate="print"/>
          <a:srcRect/>
          <a:stretch>
            <a:fillRect/>
          </a:stretch>
        </p:blipFill>
        <p:spPr bwMode="auto">
          <a:xfrm>
            <a:off x="5533901" y="0"/>
            <a:ext cx="5080000" cy="635000"/>
          </a:xfrm>
          <a:prstGeom prst="rect">
            <a:avLst/>
          </a:prstGeom>
          <a:noFill/>
        </p:spPr>
      </p:pic>
    </p:spTree>
    <p:extLst>
      <p:ext uri="{BB962C8B-B14F-4D97-AF65-F5344CB8AC3E}">
        <p14:creationId xmlns:p14="http://schemas.microsoft.com/office/powerpoint/2010/main" xmlns="" val="400544063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err="1" smtClean="0"/>
              <a:t>Rețelistică</a:t>
            </a:r>
            <a:r>
              <a:rPr lang="en-US" dirty="0" smtClean="0"/>
              <a:t> </a:t>
            </a:r>
            <a:r>
              <a:rPr lang="ro-RO" dirty="0" smtClean="0"/>
              <a:t>de bază</a:t>
            </a:r>
            <a:r>
              <a:rPr lang="en-US" dirty="0" smtClean="0"/>
              <a:t> 1.</a:t>
            </a:r>
            <a:r>
              <a:rPr lang="ro-RO" dirty="0" smtClean="0"/>
              <a:t>2</a:t>
            </a:r>
            <a:endParaRPr lang="ro-RO" dirty="0"/>
          </a:p>
        </p:txBody>
      </p:sp>
      <p:sp>
        <p:nvSpPr>
          <p:cNvPr id="9" name="Substituent text 8"/>
          <p:cNvSpPr>
            <a:spLocks noGrp="1"/>
          </p:cNvSpPr>
          <p:nvPr>
            <p:ph type="body" sz="half" idx="2"/>
          </p:nvPr>
        </p:nvSpPr>
        <p:spPr>
          <a:xfrm>
            <a:off x="1116282" y="2434442"/>
            <a:ext cx="8864332" cy="3585358"/>
          </a:xfrm>
        </p:spPr>
        <p:txBody>
          <a:bodyPr>
            <a:normAutofit/>
          </a:bodyPr>
          <a:lstStyle/>
          <a:p>
            <a:pPr>
              <a:buFont typeface="Wingdings" pitchFamily="2" charset="2"/>
              <a:buChar char="ü"/>
            </a:pPr>
            <a:r>
              <a:rPr lang="ro-RO" dirty="0" smtClean="0"/>
              <a:t> Configurarea punctului de acces wireless</a:t>
            </a:r>
          </a:p>
          <a:p>
            <a:pPr>
              <a:buFont typeface="Wingdings" pitchFamily="2" charset="2"/>
              <a:buChar char="ü"/>
            </a:pPr>
            <a:r>
              <a:rPr lang="ro-RO" dirty="0" smtClean="0"/>
              <a:t> </a:t>
            </a:r>
            <a:r>
              <a:rPr lang="en-US" dirty="0" smtClean="0"/>
              <a:t>TCP UDP ICMP</a:t>
            </a:r>
          </a:p>
          <a:p>
            <a:pPr>
              <a:buFont typeface="Wingdings" pitchFamily="2" charset="2"/>
              <a:buChar char="ü"/>
            </a:pPr>
            <a:r>
              <a:rPr lang="ro-RO" dirty="0" smtClean="0"/>
              <a:t> Configurarea cu </a:t>
            </a:r>
            <a:r>
              <a:rPr lang="ro-RO" dirty="0" err="1" smtClean="0"/>
              <a:t>Debian</a:t>
            </a:r>
            <a:r>
              <a:rPr lang="ro-RO" dirty="0" smtClean="0"/>
              <a:t>/ Linux a unui alt PC din fiecare grupă</a:t>
            </a:r>
          </a:p>
          <a:p>
            <a:pPr>
              <a:buFont typeface="Wingdings" pitchFamily="2" charset="2"/>
              <a:buChar char="ü"/>
            </a:pPr>
            <a:r>
              <a:rPr lang="ro-RO" dirty="0" smtClean="0"/>
              <a:t> Configurarea unui </a:t>
            </a:r>
            <a:r>
              <a:rPr lang="ro-RO" dirty="0" err="1" smtClean="0"/>
              <a:t>http-proxy</a:t>
            </a:r>
            <a:r>
              <a:rPr lang="ro-RO" dirty="0" smtClean="0"/>
              <a:t> pe </a:t>
            </a:r>
            <a:r>
              <a:rPr lang="ro-RO" dirty="0" err="1" smtClean="0"/>
              <a:t>Gateway</a:t>
            </a:r>
            <a:endParaRPr lang="ro-RO" dirty="0" smtClean="0"/>
          </a:p>
          <a:p>
            <a:pPr>
              <a:buFont typeface="Wingdings" pitchFamily="2" charset="2"/>
              <a:buChar char="ü"/>
            </a:pPr>
            <a:r>
              <a:rPr lang="ro-RO" dirty="0" smtClean="0"/>
              <a:t> Configurarea unui server DNS pe </a:t>
            </a:r>
            <a:r>
              <a:rPr lang="ro-RO" dirty="0" err="1" smtClean="0"/>
              <a:t>Gateway</a:t>
            </a:r>
            <a:endParaRPr lang="ro-RO" dirty="0" smtClean="0"/>
          </a:p>
        </p:txBody>
      </p:sp>
      <p:pic>
        <p:nvPicPr>
          <p:cNvPr id="10" name="Picture 6" descr="C:\Documents and Settings\elev\My Documents\hjjtyhtyjhty.png"/>
          <p:cNvPicPr>
            <a:picLocks noChangeAspect="1" noChangeArrowheads="1"/>
          </p:cNvPicPr>
          <p:nvPr/>
        </p:nvPicPr>
        <p:blipFill>
          <a:blip r:embed="rId2" cstate="print"/>
          <a:srcRect/>
          <a:stretch>
            <a:fillRect/>
          </a:stretch>
        </p:blipFill>
        <p:spPr bwMode="auto">
          <a:xfrm>
            <a:off x="5533901" y="0"/>
            <a:ext cx="5080000" cy="635000"/>
          </a:xfrm>
          <a:prstGeom prst="rect">
            <a:avLst/>
          </a:prstGeom>
          <a:noFill/>
        </p:spPr>
      </p:pic>
      <p:pic>
        <p:nvPicPr>
          <p:cNvPr id="11" name="Picture 4" descr="C:\Documents and Settings\elev\My Documents\cacat cu ochi copy.png"/>
          <p:cNvPicPr>
            <a:picLocks noChangeAspect="1" noChangeArrowheads="1"/>
          </p:cNvPicPr>
          <p:nvPr/>
        </p:nvPicPr>
        <p:blipFill>
          <a:blip r:embed="rId3" cstate="print"/>
          <a:srcRect/>
          <a:stretch>
            <a:fillRect/>
          </a:stretch>
        </p:blipFill>
        <p:spPr bwMode="auto">
          <a:xfrm>
            <a:off x="8699500" y="5448300"/>
            <a:ext cx="3492500" cy="1409700"/>
          </a:xfrm>
          <a:prstGeom prst="rect">
            <a:avLst/>
          </a:prstGeom>
          <a:noFill/>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Imagini</a:t>
            </a:r>
            <a:r>
              <a:rPr lang="en-US" dirty="0" smtClean="0"/>
              <a:t> din </a:t>
            </a:r>
            <a:r>
              <a:rPr lang="en-US" dirty="0" err="1" smtClean="0"/>
              <a:t>perioada</a:t>
            </a:r>
            <a:r>
              <a:rPr lang="en-US" dirty="0" smtClean="0"/>
              <a:t> de </a:t>
            </a:r>
            <a:r>
              <a:rPr lang="en-US" dirty="0" err="1" smtClean="0"/>
              <a:t>stagiu</a:t>
            </a:r>
            <a:endParaRPr lang="en-US" dirty="0"/>
          </a:p>
        </p:txBody>
      </p:sp>
      <p:pic>
        <p:nvPicPr>
          <p:cNvPr id="4" name="Picture 6" descr="C:\Documents and Settings\elev\My Documents\hjjtyhtyjhty.png"/>
          <p:cNvPicPr>
            <a:picLocks noChangeAspect="1" noChangeArrowheads="1"/>
          </p:cNvPicPr>
          <p:nvPr/>
        </p:nvPicPr>
        <p:blipFill>
          <a:blip r:embed="rId3" cstate="print"/>
          <a:srcRect/>
          <a:stretch>
            <a:fillRect/>
          </a:stretch>
        </p:blipFill>
        <p:spPr bwMode="auto">
          <a:xfrm>
            <a:off x="5533901" y="0"/>
            <a:ext cx="5080000" cy="635000"/>
          </a:xfrm>
          <a:prstGeom prst="rect">
            <a:avLst/>
          </a:prstGeom>
          <a:noFill/>
        </p:spPr>
      </p:pic>
      <p:pic>
        <p:nvPicPr>
          <p:cNvPr id="5" name="Picture 4" descr="C:\Documents and Settings\elev\My Documents\cacat cu ochi copy.png"/>
          <p:cNvPicPr>
            <a:picLocks noChangeAspect="1" noChangeArrowheads="1"/>
          </p:cNvPicPr>
          <p:nvPr/>
        </p:nvPicPr>
        <p:blipFill>
          <a:blip r:embed="rId4" cstate="print"/>
          <a:srcRect/>
          <a:stretch>
            <a:fillRect/>
          </a:stretch>
        </p:blipFill>
        <p:spPr bwMode="auto">
          <a:xfrm>
            <a:off x="8699500" y="5448300"/>
            <a:ext cx="3492500" cy="1409700"/>
          </a:xfrm>
          <a:prstGeom prst="rect">
            <a:avLst/>
          </a:prstGeom>
          <a:noFill/>
        </p:spPr>
      </p:pic>
      <p:pic>
        <p:nvPicPr>
          <p:cNvPr id="11" name="Picture Placeholder 10" descr="DSC03826.jpg"/>
          <p:cNvPicPr>
            <a:picLocks noGrp="1" noChangeAspect="1"/>
          </p:cNvPicPr>
          <p:nvPr>
            <p:ph type="pic" idx="15"/>
          </p:nvPr>
        </p:nvPicPr>
        <p:blipFill>
          <a:blip r:embed="rId5" cstate="print"/>
          <a:srcRect l="17511" r="17511"/>
          <a:stretch>
            <a:fillRect/>
          </a:stretch>
        </p:blipFill>
        <p:spPr>
          <a:xfrm>
            <a:off x="165100" y="2209800"/>
            <a:ext cx="3427413" cy="3956050"/>
          </a:xfrm>
        </p:spPr>
      </p:pic>
      <p:pic>
        <p:nvPicPr>
          <p:cNvPr id="12" name="Picture Placeholder 11" descr="DSC04873.jpg"/>
          <p:cNvPicPr>
            <a:picLocks noGrp="1" noChangeAspect="1"/>
          </p:cNvPicPr>
          <p:nvPr>
            <p:ph type="pic" idx="21"/>
          </p:nvPr>
        </p:nvPicPr>
        <p:blipFill>
          <a:blip r:embed="rId6" cstate="print"/>
          <a:srcRect l="22343" r="22343"/>
          <a:stretch>
            <a:fillRect/>
          </a:stretch>
        </p:blipFill>
        <p:spPr>
          <a:xfrm>
            <a:off x="3889375" y="2209800"/>
            <a:ext cx="2930525" cy="3973513"/>
          </a:xfrm>
        </p:spPr>
      </p:pic>
      <p:pic>
        <p:nvPicPr>
          <p:cNvPr id="13" name="Picture Placeholder 12" descr="DSC04879.jpg"/>
          <p:cNvPicPr>
            <a:picLocks noGrp="1" noChangeAspect="1"/>
          </p:cNvPicPr>
          <p:nvPr>
            <p:ph type="pic" idx="22"/>
          </p:nvPr>
        </p:nvPicPr>
        <p:blipFill>
          <a:blip r:embed="rId7" cstate="print"/>
          <a:srcRect l="18246" r="18246"/>
          <a:stretch>
            <a:fillRect/>
          </a:stretch>
        </p:blipFill>
        <p:spPr>
          <a:xfrm>
            <a:off x="7124700" y="2209800"/>
            <a:ext cx="3386138" cy="3998913"/>
          </a:xfrm>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err="1" smtClean="0"/>
              <a:t>Rețelistică</a:t>
            </a:r>
            <a:r>
              <a:rPr lang="en-US" dirty="0" smtClean="0"/>
              <a:t> </a:t>
            </a:r>
            <a:r>
              <a:rPr lang="ro-RO" dirty="0" smtClean="0"/>
              <a:t>de bază</a:t>
            </a:r>
            <a:r>
              <a:rPr lang="en-US" dirty="0" smtClean="0"/>
              <a:t> 1.</a:t>
            </a:r>
            <a:r>
              <a:rPr lang="ro-RO" dirty="0" smtClean="0"/>
              <a:t>3</a:t>
            </a:r>
            <a:endParaRPr lang="ro-RO" dirty="0"/>
          </a:p>
        </p:txBody>
      </p:sp>
      <p:sp>
        <p:nvSpPr>
          <p:cNvPr id="9" name="Substituent text 8"/>
          <p:cNvSpPr>
            <a:spLocks noGrp="1"/>
          </p:cNvSpPr>
          <p:nvPr>
            <p:ph type="body" sz="half" idx="2"/>
          </p:nvPr>
        </p:nvSpPr>
        <p:spPr>
          <a:xfrm>
            <a:off x="1116282" y="2434442"/>
            <a:ext cx="8864332" cy="3585358"/>
          </a:xfrm>
        </p:spPr>
        <p:txBody>
          <a:bodyPr>
            <a:normAutofit/>
          </a:bodyPr>
          <a:lstStyle/>
          <a:p>
            <a:pPr>
              <a:buFont typeface="Wingdings" pitchFamily="2" charset="2"/>
              <a:buChar char="ü"/>
            </a:pPr>
            <a:r>
              <a:rPr lang="ro-RO" dirty="0" smtClean="0"/>
              <a:t> Standarde de cablare (stratul fizic)</a:t>
            </a:r>
          </a:p>
          <a:p>
            <a:pPr>
              <a:buFont typeface="Wingdings" pitchFamily="2" charset="2"/>
              <a:buChar char="ü"/>
            </a:pPr>
            <a:r>
              <a:rPr lang="ro-RO" dirty="0" smtClean="0"/>
              <a:t> </a:t>
            </a:r>
            <a:r>
              <a:rPr lang="ro-RO" dirty="0" err="1" smtClean="0"/>
              <a:t>Topologiile</a:t>
            </a:r>
            <a:r>
              <a:rPr lang="ro-RO" dirty="0" smtClean="0"/>
              <a:t> unei rețele</a:t>
            </a:r>
          </a:p>
          <a:p>
            <a:pPr>
              <a:buFont typeface="Wingdings" pitchFamily="2" charset="2"/>
              <a:buChar char="ü"/>
            </a:pPr>
            <a:r>
              <a:rPr lang="ro-RO" dirty="0" smtClean="0"/>
              <a:t> WLAN</a:t>
            </a:r>
          </a:p>
          <a:p>
            <a:pPr>
              <a:buFont typeface="Wingdings" pitchFamily="2" charset="2"/>
              <a:buChar char="ü"/>
            </a:pPr>
            <a:r>
              <a:rPr lang="ro-RO" dirty="0" smtClean="0"/>
              <a:t> USB/ FIREWIRE</a:t>
            </a:r>
          </a:p>
        </p:txBody>
      </p:sp>
      <p:pic>
        <p:nvPicPr>
          <p:cNvPr id="10" name="Picture 6" descr="C:\Documents and Settings\elev\My Documents\hjjtyhtyjhty.png"/>
          <p:cNvPicPr>
            <a:picLocks noChangeAspect="1" noChangeArrowheads="1"/>
          </p:cNvPicPr>
          <p:nvPr/>
        </p:nvPicPr>
        <p:blipFill>
          <a:blip r:embed="rId2" cstate="print"/>
          <a:srcRect/>
          <a:stretch>
            <a:fillRect/>
          </a:stretch>
        </p:blipFill>
        <p:spPr bwMode="auto">
          <a:xfrm>
            <a:off x="5533901" y="0"/>
            <a:ext cx="5080000" cy="635000"/>
          </a:xfrm>
          <a:prstGeom prst="rect">
            <a:avLst/>
          </a:prstGeom>
          <a:noFill/>
        </p:spPr>
      </p:pic>
      <p:pic>
        <p:nvPicPr>
          <p:cNvPr id="11" name="Picture 4" descr="C:\Documents and Settings\elev\My Documents\cacat cu ochi copy.png"/>
          <p:cNvPicPr>
            <a:picLocks noChangeAspect="1" noChangeArrowheads="1"/>
          </p:cNvPicPr>
          <p:nvPr/>
        </p:nvPicPr>
        <p:blipFill>
          <a:blip r:embed="rId3" cstate="print"/>
          <a:srcRect/>
          <a:stretch>
            <a:fillRect/>
          </a:stretch>
        </p:blipFill>
        <p:spPr bwMode="auto">
          <a:xfrm>
            <a:off x="8699500" y="5448300"/>
            <a:ext cx="3492500" cy="1409700"/>
          </a:xfrm>
          <a:prstGeom prst="rect">
            <a:avLst/>
          </a:prstGeom>
          <a:noFill/>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Imagini</a:t>
            </a:r>
            <a:r>
              <a:rPr lang="en-US" dirty="0" smtClean="0"/>
              <a:t> din </a:t>
            </a:r>
            <a:r>
              <a:rPr lang="en-US" dirty="0" err="1" smtClean="0"/>
              <a:t>perioada</a:t>
            </a:r>
            <a:r>
              <a:rPr lang="en-US" dirty="0" smtClean="0"/>
              <a:t> de </a:t>
            </a:r>
            <a:r>
              <a:rPr lang="en-US" dirty="0" err="1" smtClean="0"/>
              <a:t>stagiu</a:t>
            </a:r>
            <a:endParaRPr lang="en-US" dirty="0"/>
          </a:p>
        </p:txBody>
      </p:sp>
      <p:pic>
        <p:nvPicPr>
          <p:cNvPr id="4" name="Picture 6" descr="C:\Documents and Settings\elev\My Documents\hjjtyhtyjhty.png"/>
          <p:cNvPicPr>
            <a:picLocks noChangeAspect="1" noChangeArrowheads="1"/>
          </p:cNvPicPr>
          <p:nvPr/>
        </p:nvPicPr>
        <p:blipFill>
          <a:blip r:embed="rId3" cstate="print"/>
          <a:srcRect/>
          <a:stretch>
            <a:fillRect/>
          </a:stretch>
        </p:blipFill>
        <p:spPr bwMode="auto">
          <a:xfrm>
            <a:off x="5533901" y="0"/>
            <a:ext cx="5080000" cy="635000"/>
          </a:xfrm>
          <a:prstGeom prst="rect">
            <a:avLst/>
          </a:prstGeom>
          <a:noFill/>
        </p:spPr>
      </p:pic>
      <p:pic>
        <p:nvPicPr>
          <p:cNvPr id="5" name="Picture 4" descr="C:\Documents and Settings\elev\My Documents\cacat cu ochi copy.png"/>
          <p:cNvPicPr>
            <a:picLocks noChangeAspect="1" noChangeArrowheads="1"/>
          </p:cNvPicPr>
          <p:nvPr/>
        </p:nvPicPr>
        <p:blipFill>
          <a:blip r:embed="rId4" cstate="print"/>
          <a:srcRect/>
          <a:stretch>
            <a:fillRect/>
          </a:stretch>
        </p:blipFill>
        <p:spPr bwMode="auto">
          <a:xfrm>
            <a:off x="8699500" y="5448300"/>
            <a:ext cx="3492500" cy="1409700"/>
          </a:xfrm>
          <a:prstGeom prst="rect">
            <a:avLst/>
          </a:prstGeom>
          <a:noFill/>
        </p:spPr>
      </p:pic>
      <p:pic>
        <p:nvPicPr>
          <p:cNvPr id="13" name="Picture Placeholder 12" descr="DSC04882.jpg"/>
          <p:cNvPicPr>
            <a:picLocks noGrp="1" noChangeAspect="1"/>
          </p:cNvPicPr>
          <p:nvPr>
            <p:ph type="pic" idx="15"/>
          </p:nvPr>
        </p:nvPicPr>
        <p:blipFill>
          <a:blip r:embed="rId5" cstate="print"/>
          <a:srcRect l="17511" r="17511"/>
          <a:stretch>
            <a:fillRect/>
          </a:stretch>
        </p:blipFill>
        <p:spPr>
          <a:xfrm>
            <a:off x="165100" y="2209800"/>
            <a:ext cx="3427413" cy="3956050"/>
          </a:xfrm>
        </p:spPr>
      </p:pic>
      <p:pic>
        <p:nvPicPr>
          <p:cNvPr id="14" name="Picture Placeholder 13" descr="DSC04885.jpg"/>
          <p:cNvPicPr>
            <a:picLocks noGrp="1" noChangeAspect="1"/>
          </p:cNvPicPr>
          <p:nvPr>
            <p:ph type="pic" idx="21"/>
          </p:nvPr>
        </p:nvPicPr>
        <p:blipFill>
          <a:blip r:embed="rId6" cstate="print"/>
          <a:srcRect l="22343" r="22343"/>
          <a:stretch>
            <a:fillRect/>
          </a:stretch>
        </p:blipFill>
        <p:spPr>
          <a:xfrm>
            <a:off x="3889375" y="2209800"/>
            <a:ext cx="2930525" cy="3973513"/>
          </a:xfrm>
        </p:spPr>
      </p:pic>
      <p:pic>
        <p:nvPicPr>
          <p:cNvPr id="15" name="Picture Placeholder 14" descr="DSC04886.jpg"/>
          <p:cNvPicPr>
            <a:picLocks noGrp="1" noChangeAspect="1"/>
          </p:cNvPicPr>
          <p:nvPr>
            <p:ph type="pic" idx="22"/>
          </p:nvPr>
        </p:nvPicPr>
        <p:blipFill>
          <a:blip r:embed="rId7" cstate="print"/>
          <a:srcRect l="18246" r="18246"/>
          <a:stretch>
            <a:fillRect/>
          </a:stretch>
        </p:blipFill>
        <p:spPr>
          <a:xfrm>
            <a:off x="7124700" y="2209800"/>
            <a:ext cx="3386138" cy="3998913"/>
          </a:xfrm>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err="1" smtClean="0"/>
              <a:t>Rețelistică</a:t>
            </a:r>
            <a:r>
              <a:rPr lang="en-US" dirty="0" smtClean="0"/>
              <a:t> </a:t>
            </a:r>
            <a:r>
              <a:rPr lang="ro-RO" dirty="0" smtClean="0"/>
              <a:t>de bază</a:t>
            </a:r>
            <a:r>
              <a:rPr lang="en-US" dirty="0" smtClean="0"/>
              <a:t> </a:t>
            </a:r>
            <a:r>
              <a:rPr lang="ro-RO" dirty="0" smtClean="0"/>
              <a:t>2</a:t>
            </a:r>
            <a:r>
              <a:rPr lang="en-US" dirty="0" smtClean="0"/>
              <a:t>.</a:t>
            </a:r>
            <a:r>
              <a:rPr lang="ro-RO" dirty="0" smtClean="0"/>
              <a:t>1</a:t>
            </a:r>
            <a:endParaRPr lang="ro-RO" dirty="0"/>
          </a:p>
        </p:txBody>
      </p:sp>
      <p:sp>
        <p:nvSpPr>
          <p:cNvPr id="9" name="Substituent text 8"/>
          <p:cNvSpPr>
            <a:spLocks noGrp="1"/>
          </p:cNvSpPr>
          <p:nvPr>
            <p:ph type="body" sz="half" idx="2"/>
          </p:nvPr>
        </p:nvSpPr>
        <p:spPr>
          <a:xfrm>
            <a:off x="1116282" y="2434442"/>
            <a:ext cx="8864332" cy="3585358"/>
          </a:xfrm>
        </p:spPr>
        <p:txBody>
          <a:bodyPr>
            <a:normAutofit/>
          </a:bodyPr>
          <a:lstStyle/>
          <a:p>
            <a:pPr>
              <a:buFont typeface="Wingdings" pitchFamily="2" charset="2"/>
              <a:buChar char="ü"/>
            </a:pPr>
            <a:r>
              <a:rPr lang="ro-RO" dirty="0" smtClean="0"/>
              <a:t> DNS</a:t>
            </a:r>
          </a:p>
          <a:p>
            <a:pPr>
              <a:buFont typeface="Wingdings" pitchFamily="2" charset="2"/>
              <a:buChar char="ü"/>
            </a:pPr>
            <a:r>
              <a:rPr lang="ro-RO" dirty="0" smtClean="0"/>
              <a:t> Reconfigurarea serverului DNS</a:t>
            </a:r>
          </a:p>
          <a:p>
            <a:pPr>
              <a:buFont typeface="Wingdings" pitchFamily="2" charset="2"/>
              <a:buChar char="ü"/>
            </a:pPr>
            <a:r>
              <a:rPr lang="ro-RO" dirty="0" smtClean="0"/>
              <a:t> Exerciții pentru DNS și rutare</a:t>
            </a:r>
          </a:p>
          <a:p>
            <a:pPr>
              <a:buFont typeface="Wingdings" pitchFamily="2" charset="2"/>
              <a:buChar char="ü"/>
            </a:pPr>
            <a:r>
              <a:rPr lang="ro-RO" dirty="0" smtClean="0"/>
              <a:t> Partajare </a:t>
            </a:r>
            <a:r>
              <a:rPr lang="ro-RO" dirty="0" err="1" smtClean="0"/>
              <a:t>desktop</a:t>
            </a:r>
            <a:r>
              <a:rPr lang="ro-RO" dirty="0" smtClean="0"/>
              <a:t> la distanță prin intermediul RDP / VNC / X</a:t>
            </a:r>
          </a:p>
          <a:p>
            <a:pPr>
              <a:buFont typeface="Wingdings" pitchFamily="2" charset="2"/>
              <a:buChar char="ü"/>
            </a:pPr>
            <a:r>
              <a:rPr lang="ro-RO" dirty="0" smtClean="0"/>
              <a:t> Instalarea unui server de fișiere Samba,  Windows </a:t>
            </a:r>
            <a:r>
              <a:rPr lang="ro-RO" dirty="0" err="1" smtClean="0"/>
              <a:t>Shares</a:t>
            </a:r>
            <a:endParaRPr lang="ro-RO" dirty="0" smtClean="0"/>
          </a:p>
          <a:p>
            <a:pPr>
              <a:buFont typeface="Wingdings" pitchFamily="2" charset="2"/>
              <a:buChar char="ü"/>
            </a:pPr>
            <a:r>
              <a:rPr lang="ro-RO" dirty="0" smtClean="0"/>
              <a:t> Autentificare și autorizare</a:t>
            </a:r>
          </a:p>
        </p:txBody>
      </p:sp>
      <p:pic>
        <p:nvPicPr>
          <p:cNvPr id="10" name="Picture 6" descr="C:\Documents and Settings\elev\My Documents\hjjtyhtyjhty.png"/>
          <p:cNvPicPr>
            <a:picLocks noChangeAspect="1" noChangeArrowheads="1"/>
          </p:cNvPicPr>
          <p:nvPr/>
        </p:nvPicPr>
        <p:blipFill>
          <a:blip r:embed="rId2" cstate="print"/>
          <a:srcRect/>
          <a:stretch>
            <a:fillRect/>
          </a:stretch>
        </p:blipFill>
        <p:spPr bwMode="auto">
          <a:xfrm>
            <a:off x="5533901" y="0"/>
            <a:ext cx="5080000" cy="635000"/>
          </a:xfrm>
          <a:prstGeom prst="rect">
            <a:avLst/>
          </a:prstGeom>
          <a:noFill/>
        </p:spPr>
      </p:pic>
      <p:pic>
        <p:nvPicPr>
          <p:cNvPr id="11" name="Picture 4" descr="C:\Documents and Settings\elev\My Documents\cacat cu ochi copy.png"/>
          <p:cNvPicPr>
            <a:picLocks noChangeAspect="1" noChangeArrowheads="1"/>
          </p:cNvPicPr>
          <p:nvPr/>
        </p:nvPicPr>
        <p:blipFill>
          <a:blip r:embed="rId3" cstate="print"/>
          <a:srcRect/>
          <a:stretch>
            <a:fillRect/>
          </a:stretch>
        </p:blipFill>
        <p:spPr bwMode="auto">
          <a:xfrm>
            <a:off x="8699500" y="5448300"/>
            <a:ext cx="3492500" cy="1409700"/>
          </a:xfrm>
          <a:prstGeom prst="rect">
            <a:avLst/>
          </a:prstGeom>
          <a:noFill/>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Imagini</a:t>
            </a:r>
            <a:r>
              <a:rPr lang="en-US" dirty="0" smtClean="0"/>
              <a:t> din </a:t>
            </a:r>
            <a:r>
              <a:rPr lang="en-US" dirty="0" err="1" smtClean="0"/>
              <a:t>perioada</a:t>
            </a:r>
            <a:r>
              <a:rPr lang="en-US" dirty="0" smtClean="0"/>
              <a:t> de </a:t>
            </a:r>
            <a:r>
              <a:rPr lang="en-US" dirty="0" err="1" smtClean="0"/>
              <a:t>stagiu</a:t>
            </a:r>
            <a:endParaRPr lang="en-US" dirty="0"/>
          </a:p>
        </p:txBody>
      </p:sp>
      <p:pic>
        <p:nvPicPr>
          <p:cNvPr id="4" name="Picture 6" descr="C:\Documents and Settings\elev\My Documents\hjjtyhtyjhty.png"/>
          <p:cNvPicPr>
            <a:picLocks noChangeAspect="1" noChangeArrowheads="1"/>
          </p:cNvPicPr>
          <p:nvPr/>
        </p:nvPicPr>
        <p:blipFill>
          <a:blip r:embed="rId3" cstate="print"/>
          <a:srcRect/>
          <a:stretch>
            <a:fillRect/>
          </a:stretch>
        </p:blipFill>
        <p:spPr bwMode="auto">
          <a:xfrm>
            <a:off x="5533901" y="0"/>
            <a:ext cx="5080000" cy="635000"/>
          </a:xfrm>
          <a:prstGeom prst="rect">
            <a:avLst/>
          </a:prstGeom>
          <a:noFill/>
        </p:spPr>
      </p:pic>
      <p:pic>
        <p:nvPicPr>
          <p:cNvPr id="5" name="Picture 4" descr="C:\Documents and Settings\elev\My Documents\cacat cu ochi copy.png"/>
          <p:cNvPicPr>
            <a:picLocks noChangeAspect="1" noChangeArrowheads="1"/>
          </p:cNvPicPr>
          <p:nvPr/>
        </p:nvPicPr>
        <p:blipFill>
          <a:blip r:embed="rId4" cstate="print"/>
          <a:srcRect/>
          <a:stretch>
            <a:fillRect/>
          </a:stretch>
        </p:blipFill>
        <p:spPr bwMode="auto">
          <a:xfrm>
            <a:off x="8699500" y="5448300"/>
            <a:ext cx="3492500" cy="1409700"/>
          </a:xfrm>
          <a:prstGeom prst="rect">
            <a:avLst/>
          </a:prstGeom>
          <a:noFill/>
        </p:spPr>
      </p:pic>
      <p:pic>
        <p:nvPicPr>
          <p:cNvPr id="11" name="Picture Placeholder 10" descr="DSC04887.jpg"/>
          <p:cNvPicPr>
            <a:picLocks noGrp="1" noChangeAspect="1"/>
          </p:cNvPicPr>
          <p:nvPr>
            <p:ph type="pic" idx="15"/>
          </p:nvPr>
        </p:nvPicPr>
        <p:blipFill>
          <a:blip r:embed="rId5" cstate="print"/>
          <a:srcRect l="17511" r="17511"/>
          <a:stretch>
            <a:fillRect/>
          </a:stretch>
        </p:blipFill>
        <p:spPr>
          <a:xfrm>
            <a:off x="165100" y="2209800"/>
            <a:ext cx="3427413" cy="3956050"/>
          </a:xfrm>
        </p:spPr>
      </p:pic>
      <p:pic>
        <p:nvPicPr>
          <p:cNvPr id="12" name="Picture Placeholder 11" descr="DSC04890.jpg"/>
          <p:cNvPicPr>
            <a:picLocks noGrp="1" noChangeAspect="1"/>
          </p:cNvPicPr>
          <p:nvPr>
            <p:ph type="pic" idx="21"/>
          </p:nvPr>
        </p:nvPicPr>
        <p:blipFill>
          <a:blip r:embed="rId6" cstate="print"/>
          <a:srcRect l="22343" r="22343"/>
          <a:stretch>
            <a:fillRect/>
          </a:stretch>
        </p:blipFill>
        <p:spPr>
          <a:xfrm>
            <a:off x="3889375" y="2209800"/>
            <a:ext cx="2930525" cy="3973513"/>
          </a:xfrm>
        </p:spPr>
      </p:pic>
      <p:pic>
        <p:nvPicPr>
          <p:cNvPr id="13" name="Picture Placeholder 12" descr="DSC04894.jpg"/>
          <p:cNvPicPr>
            <a:picLocks noGrp="1" noChangeAspect="1"/>
          </p:cNvPicPr>
          <p:nvPr>
            <p:ph type="pic" idx="22"/>
          </p:nvPr>
        </p:nvPicPr>
        <p:blipFill>
          <a:blip r:embed="rId7" cstate="print"/>
          <a:srcRect l="18246" r="18246"/>
          <a:stretch>
            <a:fillRect/>
          </a:stretch>
        </p:blipFill>
        <p:spPr>
          <a:xfrm>
            <a:off x="7124700" y="2209800"/>
            <a:ext cx="3386138" cy="3998913"/>
          </a:xfrm>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err="1" smtClean="0"/>
              <a:t>Rețelistică</a:t>
            </a:r>
            <a:r>
              <a:rPr lang="en-US" dirty="0" smtClean="0"/>
              <a:t> </a:t>
            </a:r>
            <a:r>
              <a:rPr lang="ro-RO" dirty="0" smtClean="0"/>
              <a:t>de bază</a:t>
            </a:r>
            <a:r>
              <a:rPr lang="en-US" dirty="0" smtClean="0"/>
              <a:t> </a:t>
            </a:r>
            <a:r>
              <a:rPr lang="ro-RO" dirty="0" smtClean="0"/>
              <a:t>2</a:t>
            </a:r>
            <a:r>
              <a:rPr lang="en-US" dirty="0" smtClean="0"/>
              <a:t>.</a:t>
            </a:r>
            <a:r>
              <a:rPr lang="ro-RO" dirty="0" smtClean="0"/>
              <a:t>2</a:t>
            </a:r>
            <a:endParaRPr lang="ro-RO" dirty="0"/>
          </a:p>
        </p:txBody>
      </p:sp>
      <p:sp>
        <p:nvSpPr>
          <p:cNvPr id="9" name="Substituent text 8"/>
          <p:cNvSpPr>
            <a:spLocks noGrp="1"/>
          </p:cNvSpPr>
          <p:nvPr>
            <p:ph type="body" sz="half" idx="2"/>
          </p:nvPr>
        </p:nvSpPr>
        <p:spPr>
          <a:xfrm>
            <a:off x="1116282" y="2434442"/>
            <a:ext cx="8864332" cy="3585358"/>
          </a:xfrm>
        </p:spPr>
        <p:txBody>
          <a:bodyPr>
            <a:normAutofit/>
          </a:bodyPr>
          <a:lstStyle/>
          <a:p>
            <a:pPr>
              <a:buFont typeface="Wingdings" pitchFamily="2" charset="2"/>
              <a:buChar char="ü"/>
            </a:pPr>
            <a:r>
              <a:rPr lang="ro-RO" dirty="0" smtClean="0"/>
              <a:t> Nivelul 7 modelul OSI</a:t>
            </a:r>
          </a:p>
          <a:p>
            <a:pPr>
              <a:buFont typeface="Wingdings" pitchFamily="2" charset="2"/>
              <a:buChar char="ü"/>
            </a:pPr>
            <a:r>
              <a:rPr lang="ro-RO" dirty="0" smtClean="0"/>
              <a:t> Stiva TCP / IP</a:t>
            </a:r>
          </a:p>
          <a:p>
            <a:pPr>
              <a:buFont typeface="Wingdings" pitchFamily="2" charset="2"/>
              <a:buChar char="ü"/>
            </a:pPr>
            <a:r>
              <a:rPr lang="ro-RO" dirty="0" smtClean="0"/>
              <a:t> Intervalele adreselor IPv4</a:t>
            </a:r>
          </a:p>
          <a:p>
            <a:pPr>
              <a:buFont typeface="Wingdings" pitchFamily="2" charset="2"/>
              <a:buChar char="ü"/>
            </a:pPr>
            <a:r>
              <a:rPr lang="ro-RO" dirty="0" smtClean="0"/>
              <a:t> Notații CIDR</a:t>
            </a:r>
          </a:p>
          <a:p>
            <a:pPr>
              <a:buFont typeface="Wingdings" pitchFamily="2" charset="2"/>
              <a:buChar char="ü"/>
            </a:pPr>
            <a:r>
              <a:rPr lang="ro-RO" dirty="0" smtClean="0"/>
              <a:t> </a:t>
            </a:r>
            <a:r>
              <a:rPr lang="ro-RO" dirty="0" err="1" smtClean="0"/>
              <a:t>Unicast</a:t>
            </a:r>
            <a:r>
              <a:rPr lang="ro-RO" dirty="0" smtClean="0"/>
              <a:t>, </a:t>
            </a:r>
            <a:r>
              <a:rPr lang="ro-RO" dirty="0" err="1" smtClean="0"/>
              <a:t>Broadcast</a:t>
            </a:r>
            <a:r>
              <a:rPr lang="ro-RO" dirty="0" smtClean="0"/>
              <a:t>, </a:t>
            </a:r>
            <a:r>
              <a:rPr lang="ro-RO" dirty="0" err="1" smtClean="0"/>
              <a:t>Multicast</a:t>
            </a:r>
            <a:endParaRPr lang="ro-RO" dirty="0" smtClean="0"/>
          </a:p>
          <a:p>
            <a:pPr>
              <a:buFont typeface="Wingdings" pitchFamily="2" charset="2"/>
              <a:buChar char="ü"/>
            </a:pPr>
            <a:r>
              <a:rPr lang="ro-RO" dirty="0" smtClean="0"/>
              <a:t> NAT / </a:t>
            </a:r>
            <a:r>
              <a:rPr lang="ro-RO" dirty="0" err="1" smtClean="0"/>
              <a:t>Masquerading</a:t>
            </a:r>
            <a:endParaRPr lang="ro-RO" dirty="0" smtClean="0"/>
          </a:p>
          <a:p>
            <a:pPr>
              <a:buFont typeface="Wingdings" pitchFamily="2" charset="2"/>
              <a:buChar char="ü"/>
            </a:pPr>
            <a:r>
              <a:rPr lang="ro-RO" dirty="0" smtClean="0"/>
              <a:t> E-mail</a:t>
            </a:r>
          </a:p>
        </p:txBody>
      </p:sp>
      <p:pic>
        <p:nvPicPr>
          <p:cNvPr id="10" name="Picture 6" descr="C:\Documents and Settings\elev\My Documents\hjjtyhtyjhty.png"/>
          <p:cNvPicPr>
            <a:picLocks noChangeAspect="1" noChangeArrowheads="1"/>
          </p:cNvPicPr>
          <p:nvPr/>
        </p:nvPicPr>
        <p:blipFill>
          <a:blip r:embed="rId2" cstate="print"/>
          <a:srcRect/>
          <a:stretch>
            <a:fillRect/>
          </a:stretch>
        </p:blipFill>
        <p:spPr bwMode="auto">
          <a:xfrm>
            <a:off x="5533901" y="0"/>
            <a:ext cx="5080000" cy="635000"/>
          </a:xfrm>
          <a:prstGeom prst="rect">
            <a:avLst/>
          </a:prstGeom>
          <a:noFill/>
        </p:spPr>
      </p:pic>
      <p:pic>
        <p:nvPicPr>
          <p:cNvPr id="11" name="Picture 4" descr="C:\Documents and Settings\elev\My Documents\cacat cu ochi copy.png"/>
          <p:cNvPicPr>
            <a:picLocks noChangeAspect="1" noChangeArrowheads="1"/>
          </p:cNvPicPr>
          <p:nvPr/>
        </p:nvPicPr>
        <p:blipFill>
          <a:blip r:embed="rId3" cstate="print"/>
          <a:srcRect/>
          <a:stretch>
            <a:fillRect/>
          </a:stretch>
        </p:blipFill>
        <p:spPr bwMode="auto">
          <a:xfrm>
            <a:off x="8699500" y="5448300"/>
            <a:ext cx="3492500" cy="1409700"/>
          </a:xfrm>
          <a:prstGeom prst="rect">
            <a:avLst/>
          </a:prstGeom>
          <a:noFill/>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Imagini</a:t>
            </a:r>
            <a:r>
              <a:rPr lang="en-US" dirty="0" smtClean="0"/>
              <a:t> din </a:t>
            </a:r>
            <a:r>
              <a:rPr lang="en-US" dirty="0" err="1" smtClean="0"/>
              <a:t>perioada</a:t>
            </a:r>
            <a:r>
              <a:rPr lang="en-US" dirty="0" smtClean="0"/>
              <a:t> de </a:t>
            </a:r>
            <a:r>
              <a:rPr lang="en-US" dirty="0" err="1" smtClean="0"/>
              <a:t>stagiu</a:t>
            </a:r>
            <a:endParaRPr lang="en-US" dirty="0"/>
          </a:p>
        </p:txBody>
      </p:sp>
      <p:pic>
        <p:nvPicPr>
          <p:cNvPr id="4" name="Picture 6" descr="C:\Documents and Settings\elev\My Documents\hjjtyhtyjhty.png"/>
          <p:cNvPicPr>
            <a:picLocks noChangeAspect="1" noChangeArrowheads="1"/>
          </p:cNvPicPr>
          <p:nvPr/>
        </p:nvPicPr>
        <p:blipFill>
          <a:blip r:embed="rId3" cstate="print"/>
          <a:srcRect/>
          <a:stretch>
            <a:fillRect/>
          </a:stretch>
        </p:blipFill>
        <p:spPr bwMode="auto">
          <a:xfrm>
            <a:off x="5533901" y="0"/>
            <a:ext cx="5080000" cy="635000"/>
          </a:xfrm>
          <a:prstGeom prst="rect">
            <a:avLst/>
          </a:prstGeom>
          <a:noFill/>
        </p:spPr>
      </p:pic>
      <p:pic>
        <p:nvPicPr>
          <p:cNvPr id="5" name="Picture 4" descr="C:\Documents and Settings\elev\My Documents\cacat cu ochi copy.png"/>
          <p:cNvPicPr>
            <a:picLocks noChangeAspect="1" noChangeArrowheads="1"/>
          </p:cNvPicPr>
          <p:nvPr/>
        </p:nvPicPr>
        <p:blipFill>
          <a:blip r:embed="rId4" cstate="print"/>
          <a:srcRect/>
          <a:stretch>
            <a:fillRect/>
          </a:stretch>
        </p:blipFill>
        <p:spPr bwMode="auto">
          <a:xfrm>
            <a:off x="8699500" y="5448300"/>
            <a:ext cx="3492500" cy="1409700"/>
          </a:xfrm>
          <a:prstGeom prst="rect">
            <a:avLst/>
          </a:prstGeom>
          <a:noFill/>
        </p:spPr>
      </p:pic>
      <p:pic>
        <p:nvPicPr>
          <p:cNvPr id="11" name="Picture Placeholder 10" descr="DSC04896.jpg"/>
          <p:cNvPicPr>
            <a:picLocks noGrp="1" noChangeAspect="1"/>
          </p:cNvPicPr>
          <p:nvPr>
            <p:ph type="pic" idx="15"/>
          </p:nvPr>
        </p:nvPicPr>
        <p:blipFill>
          <a:blip r:embed="rId5" cstate="print"/>
          <a:srcRect l="17511" r="17511"/>
          <a:stretch>
            <a:fillRect/>
          </a:stretch>
        </p:blipFill>
        <p:spPr>
          <a:xfrm>
            <a:off x="165100" y="2209800"/>
            <a:ext cx="3427413" cy="3956050"/>
          </a:xfrm>
        </p:spPr>
      </p:pic>
      <p:pic>
        <p:nvPicPr>
          <p:cNvPr id="12" name="Picture Placeholder 11" descr="DSC04897.jpg"/>
          <p:cNvPicPr>
            <a:picLocks noGrp="1" noChangeAspect="1"/>
          </p:cNvPicPr>
          <p:nvPr>
            <p:ph type="pic" idx="21"/>
          </p:nvPr>
        </p:nvPicPr>
        <p:blipFill>
          <a:blip r:embed="rId6" cstate="print"/>
          <a:srcRect l="22343" r="22343"/>
          <a:stretch>
            <a:fillRect/>
          </a:stretch>
        </p:blipFill>
        <p:spPr>
          <a:xfrm>
            <a:off x="3889375" y="2209800"/>
            <a:ext cx="2930525" cy="3973513"/>
          </a:xfrm>
        </p:spPr>
      </p:pic>
      <p:pic>
        <p:nvPicPr>
          <p:cNvPr id="13" name="Picture Placeholder 12" descr="DSC04899.jpg"/>
          <p:cNvPicPr>
            <a:picLocks noGrp="1" noChangeAspect="1"/>
          </p:cNvPicPr>
          <p:nvPr>
            <p:ph type="pic" idx="22"/>
          </p:nvPr>
        </p:nvPicPr>
        <p:blipFill>
          <a:blip r:embed="rId7" cstate="print"/>
          <a:srcRect l="18246" r="18246"/>
          <a:stretch>
            <a:fillRect/>
          </a:stretch>
        </p:blipFill>
        <p:spPr>
          <a:xfrm>
            <a:off x="7124700" y="2209800"/>
            <a:ext cx="3386138" cy="3998913"/>
          </a:xfrm>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err="1" smtClean="0"/>
              <a:t>Rețelistică</a:t>
            </a:r>
            <a:r>
              <a:rPr lang="en-US" dirty="0" smtClean="0"/>
              <a:t> </a:t>
            </a:r>
            <a:r>
              <a:rPr lang="ro-RO" dirty="0" smtClean="0"/>
              <a:t>de bază</a:t>
            </a:r>
            <a:r>
              <a:rPr lang="en-US" dirty="0" smtClean="0"/>
              <a:t> </a:t>
            </a:r>
            <a:r>
              <a:rPr lang="ro-RO" dirty="0" smtClean="0"/>
              <a:t>2</a:t>
            </a:r>
            <a:r>
              <a:rPr lang="en-US" dirty="0" smtClean="0"/>
              <a:t>.</a:t>
            </a:r>
            <a:r>
              <a:rPr lang="ro-RO" dirty="0" smtClean="0"/>
              <a:t>3</a:t>
            </a:r>
            <a:endParaRPr lang="ro-RO" dirty="0"/>
          </a:p>
        </p:txBody>
      </p:sp>
      <p:sp>
        <p:nvSpPr>
          <p:cNvPr id="9" name="Substituent text 8"/>
          <p:cNvSpPr>
            <a:spLocks noGrp="1"/>
          </p:cNvSpPr>
          <p:nvPr>
            <p:ph type="body" sz="half" idx="2"/>
          </p:nvPr>
        </p:nvSpPr>
        <p:spPr>
          <a:xfrm>
            <a:off x="1116282" y="2434442"/>
            <a:ext cx="8864332" cy="3585358"/>
          </a:xfrm>
        </p:spPr>
        <p:txBody>
          <a:bodyPr>
            <a:normAutofit/>
          </a:bodyPr>
          <a:lstStyle/>
          <a:p>
            <a:pPr>
              <a:buFont typeface="Wingdings" pitchFamily="2" charset="2"/>
              <a:buChar char="ü"/>
            </a:pPr>
            <a:r>
              <a:rPr lang="ro-RO" dirty="0" smtClean="0"/>
              <a:t> Exerciții</a:t>
            </a:r>
          </a:p>
          <a:p>
            <a:pPr>
              <a:buFont typeface="Wingdings" pitchFamily="2" charset="2"/>
              <a:buChar char="ü"/>
            </a:pPr>
            <a:r>
              <a:rPr lang="ro-RO" dirty="0" smtClean="0"/>
              <a:t> IPv6</a:t>
            </a:r>
          </a:p>
          <a:p>
            <a:pPr>
              <a:buFont typeface="Wingdings" pitchFamily="2" charset="2"/>
              <a:buChar char="ü"/>
            </a:pPr>
            <a:r>
              <a:rPr lang="ro-RO" dirty="0" smtClean="0"/>
              <a:t> Antetul e-mail-ului</a:t>
            </a:r>
          </a:p>
          <a:p>
            <a:pPr>
              <a:buFont typeface="Wingdings" pitchFamily="2" charset="2"/>
              <a:buChar char="ü"/>
            </a:pPr>
            <a:r>
              <a:rPr lang="ro-RO" dirty="0" smtClean="0"/>
              <a:t> TOR</a:t>
            </a:r>
          </a:p>
          <a:p>
            <a:pPr>
              <a:buFont typeface="Wingdings" pitchFamily="2" charset="2"/>
              <a:buChar char="ü"/>
            </a:pPr>
            <a:r>
              <a:rPr lang="ro-RO" dirty="0" smtClean="0"/>
              <a:t> Criptare</a:t>
            </a:r>
          </a:p>
          <a:p>
            <a:pPr>
              <a:buFont typeface="Wingdings" pitchFamily="2" charset="2"/>
              <a:buChar char="ü"/>
            </a:pPr>
            <a:r>
              <a:rPr lang="ro-RO" dirty="0" smtClean="0"/>
              <a:t> Infrastructura cheilor publice</a:t>
            </a:r>
          </a:p>
        </p:txBody>
      </p:sp>
      <p:pic>
        <p:nvPicPr>
          <p:cNvPr id="10" name="Picture 6" descr="C:\Documents and Settings\elev\My Documents\hjjtyhtyjhty.png"/>
          <p:cNvPicPr>
            <a:picLocks noChangeAspect="1" noChangeArrowheads="1"/>
          </p:cNvPicPr>
          <p:nvPr/>
        </p:nvPicPr>
        <p:blipFill>
          <a:blip r:embed="rId2" cstate="print"/>
          <a:srcRect/>
          <a:stretch>
            <a:fillRect/>
          </a:stretch>
        </p:blipFill>
        <p:spPr bwMode="auto">
          <a:xfrm>
            <a:off x="5533901" y="0"/>
            <a:ext cx="5080000" cy="635000"/>
          </a:xfrm>
          <a:prstGeom prst="rect">
            <a:avLst/>
          </a:prstGeom>
          <a:noFill/>
        </p:spPr>
      </p:pic>
      <p:pic>
        <p:nvPicPr>
          <p:cNvPr id="11" name="Picture 4" descr="C:\Documents and Settings\elev\My Documents\cacat cu ochi copy.png"/>
          <p:cNvPicPr>
            <a:picLocks noChangeAspect="1" noChangeArrowheads="1"/>
          </p:cNvPicPr>
          <p:nvPr/>
        </p:nvPicPr>
        <p:blipFill>
          <a:blip r:embed="rId3" cstate="print"/>
          <a:srcRect/>
          <a:stretch>
            <a:fillRect/>
          </a:stretch>
        </p:blipFill>
        <p:spPr bwMode="auto">
          <a:xfrm>
            <a:off x="8699500" y="5448300"/>
            <a:ext cx="3492500" cy="1409700"/>
          </a:xfrm>
          <a:prstGeom prst="rect">
            <a:avLst/>
          </a:prstGeom>
          <a:noFill/>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Imagini</a:t>
            </a:r>
            <a:r>
              <a:rPr lang="en-US" dirty="0" smtClean="0"/>
              <a:t> din </a:t>
            </a:r>
            <a:r>
              <a:rPr lang="en-US" dirty="0" err="1" smtClean="0"/>
              <a:t>perioada</a:t>
            </a:r>
            <a:r>
              <a:rPr lang="en-US" dirty="0" smtClean="0"/>
              <a:t> de </a:t>
            </a:r>
            <a:r>
              <a:rPr lang="en-US" dirty="0" err="1" smtClean="0"/>
              <a:t>stagiu</a:t>
            </a:r>
            <a:endParaRPr lang="en-US" dirty="0"/>
          </a:p>
        </p:txBody>
      </p:sp>
      <p:pic>
        <p:nvPicPr>
          <p:cNvPr id="4" name="Picture 6" descr="C:\Documents and Settings\elev\My Documents\hjjtyhtyjhty.png"/>
          <p:cNvPicPr>
            <a:picLocks noChangeAspect="1" noChangeArrowheads="1"/>
          </p:cNvPicPr>
          <p:nvPr/>
        </p:nvPicPr>
        <p:blipFill>
          <a:blip r:embed="rId3" cstate="print"/>
          <a:srcRect/>
          <a:stretch>
            <a:fillRect/>
          </a:stretch>
        </p:blipFill>
        <p:spPr bwMode="auto">
          <a:xfrm>
            <a:off x="5533901" y="0"/>
            <a:ext cx="5080000" cy="635000"/>
          </a:xfrm>
          <a:prstGeom prst="rect">
            <a:avLst/>
          </a:prstGeom>
          <a:noFill/>
        </p:spPr>
      </p:pic>
      <p:pic>
        <p:nvPicPr>
          <p:cNvPr id="5" name="Picture 4" descr="C:\Documents and Settings\elev\My Documents\cacat cu ochi copy.png"/>
          <p:cNvPicPr>
            <a:picLocks noChangeAspect="1" noChangeArrowheads="1"/>
          </p:cNvPicPr>
          <p:nvPr/>
        </p:nvPicPr>
        <p:blipFill>
          <a:blip r:embed="rId4" cstate="print"/>
          <a:srcRect/>
          <a:stretch>
            <a:fillRect/>
          </a:stretch>
        </p:blipFill>
        <p:spPr bwMode="auto">
          <a:xfrm>
            <a:off x="8699500" y="5448300"/>
            <a:ext cx="3492500" cy="1409700"/>
          </a:xfrm>
          <a:prstGeom prst="rect">
            <a:avLst/>
          </a:prstGeom>
          <a:noFill/>
        </p:spPr>
      </p:pic>
      <p:pic>
        <p:nvPicPr>
          <p:cNvPr id="11" name="Picture Placeholder 10" descr="DSC04904.jpg"/>
          <p:cNvPicPr>
            <a:picLocks noGrp="1" noChangeAspect="1"/>
          </p:cNvPicPr>
          <p:nvPr>
            <p:ph type="pic" idx="15"/>
          </p:nvPr>
        </p:nvPicPr>
        <p:blipFill>
          <a:blip r:embed="rId5" cstate="print"/>
          <a:srcRect l="17511" r="17511"/>
          <a:stretch>
            <a:fillRect/>
          </a:stretch>
        </p:blipFill>
        <p:spPr>
          <a:xfrm>
            <a:off x="165100" y="2209800"/>
            <a:ext cx="3427413" cy="3956050"/>
          </a:xfrm>
        </p:spPr>
      </p:pic>
      <p:pic>
        <p:nvPicPr>
          <p:cNvPr id="12" name="Picture Placeholder 11" descr="DSC04907.jpg"/>
          <p:cNvPicPr>
            <a:picLocks noGrp="1" noChangeAspect="1"/>
          </p:cNvPicPr>
          <p:nvPr>
            <p:ph type="pic" idx="21"/>
          </p:nvPr>
        </p:nvPicPr>
        <p:blipFill>
          <a:blip r:embed="rId6" cstate="print"/>
          <a:srcRect l="22343" r="22343"/>
          <a:stretch>
            <a:fillRect/>
          </a:stretch>
        </p:blipFill>
        <p:spPr>
          <a:xfrm>
            <a:off x="3889375" y="2209800"/>
            <a:ext cx="2930525" cy="3973513"/>
          </a:xfrm>
        </p:spPr>
      </p:pic>
      <p:pic>
        <p:nvPicPr>
          <p:cNvPr id="13" name="Picture Placeholder 12" descr="DSC04915.jpg"/>
          <p:cNvPicPr>
            <a:picLocks noGrp="1" noChangeAspect="1"/>
          </p:cNvPicPr>
          <p:nvPr>
            <p:ph type="pic" idx="22"/>
          </p:nvPr>
        </p:nvPicPr>
        <p:blipFill>
          <a:blip r:embed="rId7" cstate="print"/>
          <a:srcRect l="18246" r="18246"/>
          <a:stretch>
            <a:fillRect/>
          </a:stretch>
        </p:blipFill>
        <p:spPr>
          <a:xfrm>
            <a:off x="7124700" y="2209800"/>
            <a:ext cx="3386138" cy="3998913"/>
          </a:xfrm>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202456" y="3301340"/>
            <a:ext cx="9402209" cy="3556660"/>
          </a:xfrm>
          <a:prstGeom prst="rect">
            <a:avLst/>
          </a:prstGeom>
          <a:ln>
            <a:noFill/>
          </a:ln>
        </p:spPr>
        <p:txBody>
          <a:bodyPr vert="horz" lIns="91440" tIns="45720" rIns="91440" bIns="45720" rtlCol="0">
            <a:normAutofit fontScale="92500" lnSpcReduction="10000"/>
          </a:bodyPr>
          <a:lstStyle/>
          <a:p>
            <a:pPr marL="342900" marR="0" lvl="0" indent="-342900" algn="l" defTabSz="457200" rtl="0" eaLnBrk="1" fontAlgn="auto" latinLnBrk="0" hangingPunct="1">
              <a:lnSpc>
                <a:spcPct val="100000"/>
              </a:lnSpc>
              <a:spcBef>
                <a:spcPct val="20000"/>
              </a:spcBef>
              <a:spcAft>
                <a:spcPts val="600"/>
              </a:spcAft>
              <a:buClr>
                <a:schemeClr val="accent1"/>
              </a:buClr>
              <a:buSzPct val="80000"/>
              <a:buFont typeface="Wingdings 3" charset="2"/>
              <a:buChar char=""/>
              <a:tabLst/>
              <a:defRPr/>
            </a:pPr>
            <a:r>
              <a:rPr kumimoji="0" lang="ro-RO" sz="2000" b="0" i="0" u="none" strike="noStrike" kern="1200" cap="none" spc="0" normalizeH="0" baseline="0" noProof="0" dirty="0" smtClean="0">
                <a:ln>
                  <a:noFill/>
                </a:ln>
                <a:solidFill>
                  <a:schemeClr val="tx1"/>
                </a:solidFill>
                <a:effectLst/>
                <a:uLnTx/>
                <a:uFillTx/>
                <a:latin typeface="+mj-lt"/>
                <a:ea typeface="+mj-ea"/>
                <a:cs typeface="+mj-cs"/>
              </a:rPr>
              <a:t>Promotor         			:   Liceul de informatică ”Grigore</a:t>
            </a:r>
            <a:r>
              <a:rPr kumimoji="0" lang="ro-RO" sz="2000" b="0" i="0" u="none" strike="noStrike" kern="1200" cap="none" spc="0" normalizeH="0" noProof="0" dirty="0" smtClean="0">
                <a:ln>
                  <a:noFill/>
                </a:ln>
                <a:solidFill>
                  <a:schemeClr val="tx1"/>
                </a:solidFill>
                <a:effectLst/>
                <a:uLnTx/>
                <a:uFillTx/>
                <a:latin typeface="+mj-lt"/>
                <a:ea typeface="+mj-ea"/>
                <a:cs typeface="+mj-cs"/>
              </a:rPr>
              <a:t> </a:t>
            </a:r>
            <a:r>
              <a:rPr kumimoji="0" lang="ro-RO" sz="2000" b="0" i="0" u="none" strike="noStrike" kern="1200" cap="none" spc="0" normalizeH="0" baseline="0" noProof="0" dirty="0" smtClean="0">
                <a:ln>
                  <a:noFill/>
                </a:ln>
                <a:solidFill>
                  <a:schemeClr val="tx1"/>
                </a:solidFill>
                <a:effectLst/>
                <a:uLnTx/>
                <a:uFillTx/>
                <a:latin typeface="+mj-lt"/>
                <a:ea typeface="+mj-ea"/>
                <a:cs typeface="+mj-cs"/>
              </a:rPr>
              <a:t>Moisil”,</a:t>
            </a:r>
          </a:p>
          <a:p>
            <a:pPr marL="342900" marR="0" lvl="0" indent="-342900" algn="l" defTabSz="457200" rtl="0" eaLnBrk="1" fontAlgn="auto" latinLnBrk="0" hangingPunct="1">
              <a:lnSpc>
                <a:spcPct val="100000"/>
              </a:lnSpc>
              <a:spcBef>
                <a:spcPct val="20000"/>
              </a:spcBef>
              <a:spcAft>
                <a:spcPts val="600"/>
              </a:spcAft>
              <a:buClr>
                <a:schemeClr val="accent1"/>
              </a:buClr>
              <a:buSzPct val="80000"/>
              <a:tabLst/>
              <a:defRPr/>
            </a:pPr>
            <a:r>
              <a:rPr kumimoji="0" lang="en-US" sz="2000" b="0" i="0" u="none" strike="noStrike" kern="1200" cap="none" spc="0" normalizeH="0" baseline="0" noProof="0" dirty="0" smtClean="0">
                <a:ln>
                  <a:noFill/>
                </a:ln>
                <a:solidFill>
                  <a:schemeClr val="tx1"/>
                </a:solidFill>
                <a:effectLst/>
                <a:uLnTx/>
                <a:uFillTx/>
                <a:latin typeface="+mj-lt"/>
                <a:ea typeface="+mj-ea"/>
                <a:cs typeface="+mj-cs"/>
              </a:rPr>
              <a:t> </a:t>
            </a:r>
            <a:r>
              <a:rPr kumimoji="0" lang="ro-RO" sz="2000" b="0" i="0" u="none" strike="noStrike" kern="1200" cap="none" spc="0" normalizeH="0" baseline="0" noProof="0" dirty="0" smtClean="0">
                <a:ln>
                  <a:noFill/>
                </a:ln>
                <a:solidFill>
                  <a:schemeClr val="tx1"/>
                </a:solidFill>
                <a:effectLst/>
                <a:uLnTx/>
                <a:uFillTx/>
                <a:latin typeface="+mj-lt"/>
                <a:ea typeface="+mj-ea"/>
                <a:cs typeface="+mj-cs"/>
              </a:rPr>
              <a:t>			             </a:t>
            </a:r>
            <a:r>
              <a:rPr lang="ro-RO" sz="2000" dirty="0" smtClean="0">
                <a:latin typeface="+mj-lt"/>
                <a:ea typeface="+mj-ea"/>
                <a:cs typeface="+mj-cs"/>
              </a:rPr>
              <a:t>			  </a:t>
            </a:r>
            <a:r>
              <a:rPr lang="en-US" sz="2000" dirty="0" smtClean="0">
                <a:latin typeface="+mj-lt"/>
                <a:ea typeface="+mj-ea"/>
                <a:cs typeface="+mj-cs"/>
              </a:rPr>
              <a:t>       </a:t>
            </a:r>
            <a:r>
              <a:rPr lang="ro-RO" sz="2000" dirty="0" smtClean="0">
                <a:latin typeface="+mj-lt"/>
                <a:ea typeface="+mj-ea"/>
                <a:cs typeface="+mj-cs"/>
              </a:rPr>
              <a:t> </a:t>
            </a:r>
            <a:r>
              <a:rPr kumimoji="0" lang="ro-RO" sz="2000" b="0" i="0" u="none" strike="noStrike" kern="1200" cap="none" spc="0" normalizeH="0" baseline="0" noProof="0" dirty="0" smtClean="0">
                <a:ln>
                  <a:noFill/>
                </a:ln>
                <a:solidFill>
                  <a:schemeClr val="tx1"/>
                </a:solidFill>
                <a:effectLst/>
                <a:uLnTx/>
                <a:uFillTx/>
                <a:latin typeface="+mj-lt"/>
                <a:ea typeface="+mj-ea"/>
                <a:cs typeface="+mj-cs"/>
              </a:rPr>
              <a:t> Iaşi, România, </a:t>
            </a:r>
          </a:p>
          <a:p>
            <a:pPr marL="342900" marR="0" lvl="0" indent="-342900" algn="l" defTabSz="457200" rtl="0" eaLnBrk="1" fontAlgn="auto" latinLnBrk="0" hangingPunct="1">
              <a:lnSpc>
                <a:spcPct val="100000"/>
              </a:lnSpc>
              <a:spcBef>
                <a:spcPct val="20000"/>
              </a:spcBef>
              <a:spcAft>
                <a:spcPts val="600"/>
              </a:spcAft>
              <a:buClr>
                <a:schemeClr val="accent1"/>
              </a:buClr>
              <a:buSzPct val="80000"/>
              <a:tabLst/>
              <a:defRPr/>
            </a:pPr>
            <a:r>
              <a:rPr lang="ro-RO" sz="2000" dirty="0" smtClean="0">
                <a:latin typeface="+mj-lt"/>
                <a:ea typeface="+mj-ea"/>
                <a:cs typeface="+mj-cs"/>
              </a:rPr>
              <a:t>								    </a:t>
            </a:r>
            <a:r>
              <a:rPr lang="ro-RO" sz="2000" u="sng" dirty="0" smtClean="0">
                <a:latin typeface="+mj-lt"/>
                <a:ea typeface="+mj-ea"/>
                <a:cs typeface="+mj-cs"/>
              </a:rPr>
              <a:t>www.liis.ro</a:t>
            </a:r>
            <a:endParaRPr kumimoji="0" lang="ro-RO" sz="2000" b="0" i="0" u="sng" strike="noStrike" kern="1200" cap="none" spc="0" normalizeH="0" baseline="0" noProof="0" dirty="0" smtClean="0">
              <a:ln>
                <a:noFill/>
              </a:ln>
              <a:solidFill>
                <a:schemeClr val="tx1"/>
              </a:solidFill>
              <a:effectLst/>
              <a:uLnTx/>
              <a:uFillTx/>
              <a:latin typeface="+mj-lt"/>
              <a:ea typeface="+mj-ea"/>
              <a:cs typeface="+mj-cs"/>
            </a:endParaRPr>
          </a:p>
          <a:p>
            <a:pPr marL="342900" marR="0" lvl="0" indent="-342900" algn="l" defTabSz="457200" rtl="0" eaLnBrk="1" fontAlgn="auto" latinLnBrk="0" hangingPunct="1">
              <a:lnSpc>
                <a:spcPct val="100000"/>
              </a:lnSpc>
              <a:spcBef>
                <a:spcPct val="20000"/>
              </a:spcBef>
              <a:spcAft>
                <a:spcPts val="600"/>
              </a:spcAft>
              <a:buClr>
                <a:schemeClr val="accent1"/>
              </a:buClr>
              <a:buSzPct val="80000"/>
              <a:buFont typeface="Wingdings 3" charset="2"/>
              <a:buChar char=""/>
              <a:tabLst/>
              <a:defRPr/>
            </a:pPr>
            <a:r>
              <a:rPr kumimoji="0" lang="ro-RO" sz="2000" b="0" i="0" u="none" strike="noStrike" kern="1200" cap="none" spc="0" normalizeH="0" baseline="0" noProof="0" dirty="0" smtClean="0">
                <a:ln>
                  <a:noFill/>
                </a:ln>
                <a:solidFill>
                  <a:schemeClr val="tx1"/>
                </a:solidFill>
                <a:effectLst/>
                <a:uLnTx/>
                <a:uFillTx/>
                <a:latin typeface="+mj-lt"/>
                <a:ea typeface="+mj-ea"/>
                <a:cs typeface="+mj-cs"/>
              </a:rPr>
              <a:t>Partener            		</a:t>
            </a:r>
            <a:r>
              <a:rPr kumimoji="0" lang="ro-RO" sz="2000" b="0" i="0" u="none" strike="noStrike" kern="1200" cap="none" spc="0" normalizeH="0" noProof="0" dirty="0" smtClean="0">
                <a:ln>
                  <a:noFill/>
                </a:ln>
                <a:solidFill>
                  <a:schemeClr val="tx1"/>
                </a:solidFill>
                <a:effectLst/>
                <a:uLnTx/>
                <a:uFillTx/>
                <a:latin typeface="+mj-lt"/>
                <a:ea typeface="+mj-ea"/>
                <a:cs typeface="+mj-cs"/>
              </a:rPr>
              <a:t>      </a:t>
            </a:r>
            <a:r>
              <a:rPr kumimoji="0" lang="ro-RO" sz="2000" b="0" i="0" u="none" strike="noStrike" kern="1200" cap="none" spc="0" normalizeH="0" baseline="0" noProof="0" dirty="0" smtClean="0">
                <a:ln>
                  <a:noFill/>
                </a:ln>
                <a:solidFill>
                  <a:schemeClr val="tx1"/>
                </a:solidFill>
                <a:effectLst/>
                <a:uLnTx/>
                <a:uFillTx/>
                <a:latin typeface="+mj-lt"/>
                <a:ea typeface="+mj-ea"/>
                <a:cs typeface="+mj-cs"/>
              </a:rPr>
              <a:t> :   ALFATRAINING BILDUNGSZENTRUM;</a:t>
            </a:r>
          </a:p>
          <a:p>
            <a:pPr marL="342900" marR="0" lvl="0" indent="-342900" algn="l" defTabSz="457200" rtl="0" eaLnBrk="1" fontAlgn="auto" latinLnBrk="0" hangingPunct="1">
              <a:lnSpc>
                <a:spcPct val="100000"/>
              </a:lnSpc>
              <a:spcBef>
                <a:spcPct val="20000"/>
              </a:spcBef>
              <a:spcAft>
                <a:spcPts val="600"/>
              </a:spcAft>
              <a:buClr>
                <a:schemeClr val="accent1"/>
              </a:buClr>
              <a:buSzPct val="80000"/>
              <a:tabLst/>
              <a:defRPr/>
            </a:pPr>
            <a:r>
              <a:rPr kumimoji="0" lang="en-US" sz="2000" b="0" i="0" u="none" strike="noStrike" kern="1200" cap="none" spc="0" normalizeH="0" baseline="0" noProof="0" dirty="0" smtClean="0">
                <a:ln>
                  <a:noFill/>
                </a:ln>
                <a:solidFill>
                  <a:schemeClr val="tx1"/>
                </a:solidFill>
                <a:effectLst/>
                <a:uLnTx/>
                <a:uFillTx/>
                <a:latin typeface="+mj-lt"/>
                <a:ea typeface="+mj-ea"/>
                <a:cs typeface="+mj-cs"/>
              </a:rPr>
              <a:t>      </a:t>
            </a:r>
            <a:r>
              <a:rPr kumimoji="0" lang="ro-RO" sz="2000" b="0" i="0" u="none" strike="noStrike" kern="1200" cap="none" spc="0" normalizeH="0" baseline="0" noProof="0" dirty="0" smtClean="0">
                <a:ln>
                  <a:noFill/>
                </a:ln>
                <a:solidFill>
                  <a:schemeClr val="tx1"/>
                </a:solidFill>
                <a:effectLst/>
                <a:uLnTx/>
                <a:uFillTx/>
                <a:latin typeface="+mj-lt"/>
                <a:ea typeface="+mj-ea"/>
                <a:cs typeface="+mj-cs"/>
              </a:rPr>
              <a:t>							</a:t>
            </a:r>
            <a:r>
              <a:rPr kumimoji="0" lang="ro-RO" sz="2000" b="0" i="0" u="none" strike="noStrike" kern="1200" cap="none" spc="0" normalizeH="0" noProof="0" dirty="0" smtClean="0">
                <a:ln>
                  <a:noFill/>
                </a:ln>
                <a:solidFill>
                  <a:schemeClr val="tx1"/>
                </a:solidFill>
                <a:effectLst/>
                <a:uLnTx/>
                <a:uFillTx/>
                <a:latin typeface="+mj-lt"/>
                <a:ea typeface="+mj-ea"/>
                <a:cs typeface="+mj-cs"/>
              </a:rPr>
              <a:t> </a:t>
            </a:r>
            <a:r>
              <a:rPr kumimoji="0" lang="ro-RO" sz="2000" b="0" i="0" u="none" strike="noStrike" kern="1200" cap="none" spc="0" normalizeH="0" baseline="0" noProof="0" dirty="0" smtClean="0">
                <a:ln>
                  <a:noFill/>
                </a:ln>
                <a:solidFill>
                  <a:schemeClr val="tx1"/>
                </a:solidFill>
                <a:effectLst/>
                <a:uLnTx/>
                <a:uFillTx/>
                <a:latin typeface="+mj-lt"/>
                <a:ea typeface="+mj-ea"/>
                <a:cs typeface="+mj-cs"/>
              </a:rPr>
              <a:t>   Karlsruhe, Germania, </a:t>
            </a:r>
          </a:p>
          <a:p>
            <a:pPr marL="3543300" lvl="7" indent="-342900" defTabSz="457200">
              <a:spcBef>
                <a:spcPct val="20000"/>
              </a:spcBef>
              <a:spcAft>
                <a:spcPts val="600"/>
              </a:spcAft>
              <a:buClr>
                <a:schemeClr val="accent1"/>
              </a:buClr>
              <a:buSzPct val="80000"/>
              <a:defRPr/>
            </a:pPr>
            <a:r>
              <a:rPr lang="ro-RO" sz="2000" dirty="0" smtClean="0">
                <a:latin typeface="+mj-lt"/>
                <a:ea typeface="+mj-ea"/>
                <a:cs typeface="+mj-cs"/>
              </a:rPr>
              <a:t>    </a:t>
            </a:r>
            <a:r>
              <a:rPr lang="ro-RO" sz="2000" u="sng" dirty="0" smtClean="0">
                <a:latin typeface="+mj-lt"/>
                <a:ea typeface="+mj-ea"/>
                <a:cs typeface="+mj-cs"/>
              </a:rPr>
              <a:t>www.alfatraining.de</a:t>
            </a:r>
            <a:endParaRPr kumimoji="0" lang="ro-RO" sz="2000" b="0" i="0" u="sng" strike="noStrike" kern="1200" cap="none" spc="0" normalizeH="0" baseline="0" noProof="0" dirty="0" smtClean="0">
              <a:ln>
                <a:noFill/>
              </a:ln>
              <a:solidFill>
                <a:schemeClr val="tx1"/>
              </a:solidFill>
              <a:effectLst/>
              <a:uLnTx/>
              <a:uFillTx/>
              <a:latin typeface="+mj-lt"/>
              <a:ea typeface="+mj-ea"/>
              <a:cs typeface="+mj-cs"/>
            </a:endParaRPr>
          </a:p>
          <a:p>
            <a:pPr marL="342900" marR="0" lvl="0" indent="-342900" algn="l" defTabSz="457200" rtl="0" eaLnBrk="1" fontAlgn="auto" latinLnBrk="0" hangingPunct="1">
              <a:lnSpc>
                <a:spcPct val="100000"/>
              </a:lnSpc>
              <a:spcBef>
                <a:spcPct val="20000"/>
              </a:spcBef>
              <a:spcAft>
                <a:spcPts val="600"/>
              </a:spcAft>
              <a:buClr>
                <a:schemeClr val="accent1"/>
              </a:buClr>
              <a:buSzPct val="80000"/>
              <a:buFont typeface="Wingdings 3" charset="2"/>
              <a:buChar char=""/>
              <a:tabLst/>
              <a:defRPr/>
            </a:pPr>
            <a:r>
              <a:rPr kumimoji="0" lang="ro-RO" sz="2000" b="0" i="0" u="none" strike="noStrike" kern="1200" cap="none" spc="0" normalizeH="0" baseline="0" noProof="0" dirty="0" smtClean="0">
                <a:ln>
                  <a:noFill/>
                </a:ln>
                <a:solidFill>
                  <a:schemeClr val="tx1"/>
                </a:solidFill>
                <a:effectLst/>
                <a:uLnTx/>
                <a:uFillTx/>
                <a:latin typeface="+mj-lt"/>
                <a:ea typeface="+mj-ea"/>
                <a:cs typeface="+mj-cs"/>
              </a:rPr>
              <a:t>Durata		 		</a:t>
            </a:r>
            <a:r>
              <a:rPr kumimoji="0" lang="ro-RO" sz="2000" b="0" i="0" u="none" strike="noStrike" kern="1200" cap="none" spc="0" normalizeH="0" noProof="0" dirty="0" smtClean="0">
                <a:ln>
                  <a:noFill/>
                </a:ln>
                <a:solidFill>
                  <a:schemeClr val="tx1"/>
                </a:solidFill>
                <a:effectLst/>
                <a:uLnTx/>
                <a:uFillTx/>
                <a:latin typeface="+mj-lt"/>
                <a:ea typeface="+mj-ea"/>
                <a:cs typeface="+mj-cs"/>
              </a:rPr>
              <a:t>      </a:t>
            </a:r>
            <a:r>
              <a:rPr kumimoji="0" lang="ro-RO" sz="2000" b="0" i="0" u="none" strike="noStrike" kern="1200" cap="none" spc="0" normalizeH="0" baseline="0" noProof="0" dirty="0" smtClean="0">
                <a:ln>
                  <a:noFill/>
                </a:ln>
                <a:solidFill>
                  <a:schemeClr val="tx1"/>
                </a:solidFill>
                <a:effectLst/>
                <a:uLnTx/>
                <a:uFillTx/>
                <a:latin typeface="+mj-lt"/>
                <a:ea typeface="+mj-ea"/>
                <a:cs typeface="+mj-cs"/>
              </a:rPr>
              <a:t> :   3 săptamâni ( 6-26 mai 2012 )</a:t>
            </a:r>
          </a:p>
          <a:p>
            <a:pPr marL="342900" marR="0" lvl="0" indent="-342900" algn="l" defTabSz="457200" rtl="0" eaLnBrk="1" fontAlgn="auto" latinLnBrk="0" hangingPunct="1">
              <a:lnSpc>
                <a:spcPct val="100000"/>
              </a:lnSpc>
              <a:spcBef>
                <a:spcPct val="20000"/>
              </a:spcBef>
              <a:spcAft>
                <a:spcPts val="600"/>
              </a:spcAft>
              <a:buClr>
                <a:schemeClr val="accent1"/>
              </a:buClr>
              <a:buSzPct val="80000"/>
              <a:buFont typeface="Wingdings 3" charset="2"/>
              <a:buChar char=""/>
              <a:tabLst/>
              <a:defRPr/>
            </a:pPr>
            <a:r>
              <a:rPr kumimoji="0" lang="ro-RO" sz="2000" b="0" i="0" u="none" strike="noStrike" kern="1200" cap="none" spc="0" normalizeH="0" baseline="0" noProof="0" dirty="0" smtClean="0">
                <a:ln>
                  <a:noFill/>
                </a:ln>
                <a:solidFill>
                  <a:schemeClr val="tx1"/>
                </a:solidFill>
                <a:effectLst/>
                <a:uLnTx/>
                <a:uFillTx/>
                <a:latin typeface="+mj-lt"/>
                <a:ea typeface="+mj-ea"/>
                <a:cs typeface="+mj-cs"/>
              </a:rPr>
              <a:t>Beneficiari	  			:   24 elevi + 3 profesori</a:t>
            </a:r>
          </a:p>
          <a:p>
            <a:pPr marL="342900" marR="0" lvl="0" indent="-342900" algn="l" defTabSz="457200" rtl="0" eaLnBrk="1" fontAlgn="auto" latinLnBrk="0" hangingPunct="1">
              <a:lnSpc>
                <a:spcPct val="100000"/>
              </a:lnSpc>
              <a:spcBef>
                <a:spcPct val="20000"/>
              </a:spcBef>
              <a:spcAft>
                <a:spcPts val="600"/>
              </a:spcAft>
              <a:buClr>
                <a:schemeClr val="accent1"/>
              </a:buClr>
              <a:buSzPct val="80000"/>
              <a:buFont typeface="Wingdings 3" charset="2"/>
              <a:buChar char=""/>
              <a:tabLst/>
              <a:defRPr/>
            </a:pPr>
            <a:r>
              <a:rPr kumimoji="0" lang="ro-RO" sz="2000" b="0" i="0" u="none" strike="noStrike" kern="1200" cap="none" spc="0" normalizeH="0" baseline="0" noProof="0" dirty="0" smtClean="0">
                <a:ln>
                  <a:noFill/>
                </a:ln>
                <a:solidFill>
                  <a:schemeClr val="tx1"/>
                </a:solidFill>
                <a:effectLst/>
                <a:uLnTx/>
                <a:uFillTx/>
                <a:latin typeface="+mj-lt"/>
                <a:ea typeface="+mj-ea"/>
                <a:cs typeface="+mj-cs"/>
              </a:rPr>
              <a:t>Coordonator proiect 	:   Fulop Cristina</a:t>
            </a:r>
          </a:p>
        </p:txBody>
      </p:sp>
      <p:sp>
        <p:nvSpPr>
          <p:cNvPr id="6" name="Title 1"/>
          <p:cNvSpPr txBox="1">
            <a:spLocks/>
          </p:cNvSpPr>
          <p:nvPr/>
        </p:nvSpPr>
        <p:spPr>
          <a:xfrm>
            <a:off x="1297459" y="1163782"/>
            <a:ext cx="8825658" cy="2378565"/>
          </a:xfrm>
          <a:prstGeom prst="rect">
            <a:avLst/>
          </a:prstGeom>
        </p:spPr>
        <p:txBody>
          <a:bodyPr vert="horz" lIns="91440" tIns="45720" rIns="91440" bIns="45720" rtlCol="0" anchor="t">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ro-RO" sz="4400" b="0" i="0" u="none" strike="noStrike" kern="1200" cap="none" spc="0" normalizeH="0" baseline="0" noProof="0" dirty="0" smtClean="0">
                <a:ln>
                  <a:noFill/>
                </a:ln>
                <a:solidFill>
                  <a:schemeClr val="tx2"/>
                </a:solidFill>
                <a:effectLst/>
                <a:uLnTx/>
                <a:uFillTx/>
                <a:latin typeface="+mj-lt"/>
                <a:ea typeface="+mj-ea"/>
                <a:cs typeface="+mj-cs"/>
              </a:rPr>
              <a:t>Competenţe de administrare de reţele pentru afacerile mici şi mijlocii</a:t>
            </a:r>
            <a:endParaRPr kumimoji="0" lang="en-US" sz="4400" b="0" i="0" u="none" strike="noStrike" kern="1200" cap="none" spc="0" normalizeH="0" baseline="0" noProof="0" dirty="0">
              <a:ln>
                <a:noFill/>
              </a:ln>
              <a:solidFill>
                <a:schemeClr val="tx2"/>
              </a:solidFill>
              <a:effectLst/>
              <a:uLnTx/>
              <a:uFillTx/>
              <a:latin typeface="+mj-lt"/>
              <a:ea typeface="+mj-ea"/>
              <a:cs typeface="+mj-cs"/>
            </a:endParaRPr>
          </a:p>
        </p:txBody>
      </p:sp>
      <p:pic>
        <p:nvPicPr>
          <p:cNvPr id="8" name="Picture 4" descr="C:\Documents and Settings\elev\My Documents\cacat cu ochi copy.png"/>
          <p:cNvPicPr>
            <a:picLocks noChangeAspect="1" noChangeArrowheads="1"/>
          </p:cNvPicPr>
          <p:nvPr/>
        </p:nvPicPr>
        <p:blipFill>
          <a:blip r:embed="rId2" cstate="print"/>
          <a:srcRect/>
          <a:stretch>
            <a:fillRect/>
          </a:stretch>
        </p:blipFill>
        <p:spPr bwMode="auto">
          <a:xfrm>
            <a:off x="8699500" y="5448300"/>
            <a:ext cx="3492500" cy="1409700"/>
          </a:xfrm>
          <a:prstGeom prst="rect">
            <a:avLst/>
          </a:prstGeom>
          <a:noFill/>
        </p:spPr>
      </p:pic>
      <p:pic>
        <p:nvPicPr>
          <p:cNvPr id="11" name="Picture 6" descr="C:\Documents and Settings\elev\My Documents\hjjtyhtyjhty.png"/>
          <p:cNvPicPr>
            <a:picLocks noChangeAspect="1" noChangeArrowheads="1"/>
          </p:cNvPicPr>
          <p:nvPr/>
        </p:nvPicPr>
        <p:blipFill>
          <a:blip r:embed="rId3" cstate="print"/>
          <a:srcRect/>
          <a:stretch>
            <a:fillRect/>
          </a:stretch>
        </p:blipFill>
        <p:spPr bwMode="auto">
          <a:xfrm>
            <a:off x="5533901" y="0"/>
            <a:ext cx="5080000" cy="635000"/>
          </a:xfrm>
          <a:prstGeom prst="rect">
            <a:avLst/>
          </a:prstGeom>
          <a:noFill/>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err="1" smtClean="0"/>
              <a:t>Rețelistică</a:t>
            </a:r>
            <a:r>
              <a:rPr lang="en-US" dirty="0" smtClean="0"/>
              <a:t> </a:t>
            </a:r>
            <a:r>
              <a:rPr lang="ro-RO" dirty="0" smtClean="0"/>
              <a:t>de bază</a:t>
            </a:r>
            <a:r>
              <a:rPr lang="en-US" dirty="0" smtClean="0"/>
              <a:t> </a:t>
            </a:r>
            <a:r>
              <a:rPr lang="ro-RO" dirty="0" smtClean="0"/>
              <a:t>3</a:t>
            </a:r>
            <a:r>
              <a:rPr lang="en-US" dirty="0" smtClean="0"/>
              <a:t>.</a:t>
            </a:r>
            <a:r>
              <a:rPr lang="ro-RO" dirty="0" smtClean="0"/>
              <a:t>1</a:t>
            </a:r>
            <a:endParaRPr lang="ro-RO" dirty="0"/>
          </a:p>
        </p:txBody>
      </p:sp>
      <p:sp>
        <p:nvSpPr>
          <p:cNvPr id="9" name="Substituent text 8"/>
          <p:cNvSpPr>
            <a:spLocks noGrp="1"/>
          </p:cNvSpPr>
          <p:nvPr>
            <p:ph type="body" sz="half" idx="2"/>
          </p:nvPr>
        </p:nvSpPr>
        <p:spPr>
          <a:xfrm>
            <a:off x="1116282" y="2434442"/>
            <a:ext cx="8864332" cy="3585358"/>
          </a:xfrm>
        </p:spPr>
        <p:txBody>
          <a:bodyPr>
            <a:normAutofit/>
          </a:bodyPr>
          <a:lstStyle/>
          <a:p>
            <a:pPr>
              <a:buFont typeface="Wingdings" pitchFamily="2" charset="2"/>
              <a:buChar char="ü"/>
            </a:pPr>
            <a:r>
              <a:rPr lang="ro-RO" dirty="0" smtClean="0"/>
              <a:t> Instalarea </a:t>
            </a:r>
            <a:r>
              <a:rPr lang="ro-RO" dirty="0" err="1" smtClean="0"/>
              <a:t>CentOS</a:t>
            </a:r>
            <a:endParaRPr lang="ro-RO" dirty="0" smtClean="0"/>
          </a:p>
          <a:p>
            <a:pPr>
              <a:buFont typeface="Wingdings" pitchFamily="2" charset="2"/>
              <a:buChar char="ü"/>
            </a:pPr>
            <a:r>
              <a:rPr lang="ro-RO" dirty="0" smtClean="0"/>
              <a:t> Virtualizare</a:t>
            </a:r>
          </a:p>
          <a:p>
            <a:pPr>
              <a:buFont typeface="Wingdings" pitchFamily="2" charset="2"/>
              <a:buChar char="ü"/>
            </a:pPr>
            <a:r>
              <a:rPr lang="ro-RO" dirty="0" smtClean="0"/>
              <a:t> Hardware</a:t>
            </a:r>
          </a:p>
          <a:p>
            <a:pPr>
              <a:buFont typeface="Wingdings" pitchFamily="2" charset="2"/>
              <a:buChar char="ü"/>
            </a:pPr>
            <a:r>
              <a:rPr lang="ro-RO" dirty="0" smtClean="0"/>
              <a:t> Nivele RAID</a:t>
            </a:r>
          </a:p>
          <a:p>
            <a:pPr>
              <a:buFont typeface="Wingdings" pitchFamily="2" charset="2"/>
              <a:buChar char="ü"/>
            </a:pPr>
            <a:r>
              <a:rPr lang="ro-RO" dirty="0" smtClean="0"/>
              <a:t> Exerciții</a:t>
            </a:r>
          </a:p>
        </p:txBody>
      </p:sp>
      <p:pic>
        <p:nvPicPr>
          <p:cNvPr id="10" name="Picture 6" descr="C:\Documents and Settings\elev\My Documents\hjjtyhtyjhty.png"/>
          <p:cNvPicPr>
            <a:picLocks noChangeAspect="1" noChangeArrowheads="1"/>
          </p:cNvPicPr>
          <p:nvPr/>
        </p:nvPicPr>
        <p:blipFill>
          <a:blip r:embed="rId2" cstate="print"/>
          <a:srcRect/>
          <a:stretch>
            <a:fillRect/>
          </a:stretch>
        </p:blipFill>
        <p:spPr bwMode="auto">
          <a:xfrm>
            <a:off x="5533901" y="0"/>
            <a:ext cx="5080000" cy="635000"/>
          </a:xfrm>
          <a:prstGeom prst="rect">
            <a:avLst/>
          </a:prstGeom>
          <a:noFill/>
        </p:spPr>
      </p:pic>
      <p:pic>
        <p:nvPicPr>
          <p:cNvPr id="11" name="Picture 4" descr="C:\Documents and Settings\elev\My Documents\cacat cu ochi copy.png"/>
          <p:cNvPicPr>
            <a:picLocks noChangeAspect="1" noChangeArrowheads="1"/>
          </p:cNvPicPr>
          <p:nvPr/>
        </p:nvPicPr>
        <p:blipFill>
          <a:blip r:embed="rId3" cstate="print"/>
          <a:srcRect/>
          <a:stretch>
            <a:fillRect/>
          </a:stretch>
        </p:blipFill>
        <p:spPr bwMode="auto">
          <a:xfrm>
            <a:off x="8699500" y="5448300"/>
            <a:ext cx="3492500" cy="1409700"/>
          </a:xfrm>
          <a:prstGeom prst="rect">
            <a:avLst/>
          </a:prstGeom>
          <a:noFill/>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Imagini</a:t>
            </a:r>
            <a:r>
              <a:rPr lang="en-US" dirty="0" smtClean="0"/>
              <a:t> din </a:t>
            </a:r>
            <a:r>
              <a:rPr lang="en-US" dirty="0" err="1" smtClean="0"/>
              <a:t>perioada</a:t>
            </a:r>
            <a:r>
              <a:rPr lang="en-US" dirty="0" smtClean="0"/>
              <a:t> de </a:t>
            </a:r>
            <a:r>
              <a:rPr lang="en-US" dirty="0" err="1" smtClean="0"/>
              <a:t>stagiu</a:t>
            </a:r>
            <a:endParaRPr lang="en-US" dirty="0"/>
          </a:p>
        </p:txBody>
      </p:sp>
      <p:pic>
        <p:nvPicPr>
          <p:cNvPr id="4" name="Picture 6" descr="C:\Documents and Settings\elev\My Documents\hjjtyhtyjhty.png"/>
          <p:cNvPicPr>
            <a:picLocks noChangeAspect="1" noChangeArrowheads="1"/>
          </p:cNvPicPr>
          <p:nvPr/>
        </p:nvPicPr>
        <p:blipFill>
          <a:blip r:embed="rId3" cstate="print"/>
          <a:srcRect/>
          <a:stretch>
            <a:fillRect/>
          </a:stretch>
        </p:blipFill>
        <p:spPr bwMode="auto">
          <a:xfrm>
            <a:off x="5533901" y="0"/>
            <a:ext cx="5080000" cy="635000"/>
          </a:xfrm>
          <a:prstGeom prst="rect">
            <a:avLst/>
          </a:prstGeom>
          <a:noFill/>
        </p:spPr>
      </p:pic>
      <p:pic>
        <p:nvPicPr>
          <p:cNvPr id="5" name="Picture 4" descr="C:\Documents and Settings\elev\My Documents\cacat cu ochi copy.png"/>
          <p:cNvPicPr>
            <a:picLocks noChangeAspect="1" noChangeArrowheads="1"/>
          </p:cNvPicPr>
          <p:nvPr/>
        </p:nvPicPr>
        <p:blipFill>
          <a:blip r:embed="rId4" cstate="print"/>
          <a:srcRect/>
          <a:stretch>
            <a:fillRect/>
          </a:stretch>
        </p:blipFill>
        <p:spPr bwMode="auto">
          <a:xfrm>
            <a:off x="8699500" y="5448300"/>
            <a:ext cx="3492500" cy="1409700"/>
          </a:xfrm>
          <a:prstGeom prst="rect">
            <a:avLst/>
          </a:prstGeom>
          <a:noFill/>
        </p:spPr>
      </p:pic>
      <p:pic>
        <p:nvPicPr>
          <p:cNvPr id="11" name="Picture Placeholder 10" descr="DSC04918.jpg"/>
          <p:cNvPicPr>
            <a:picLocks noGrp="1" noChangeAspect="1"/>
          </p:cNvPicPr>
          <p:nvPr>
            <p:ph type="pic" idx="15"/>
          </p:nvPr>
        </p:nvPicPr>
        <p:blipFill>
          <a:blip r:embed="rId5" cstate="print"/>
          <a:srcRect l="17511" r="17511"/>
          <a:stretch>
            <a:fillRect/>
          </a:stretch>
        </p:blipFill>
        <p:spPr>
          <a:xfrm>
            <a:off x="165100" y="2209800"/>
            <a:ext cx="3427413" cy="3956050"/>
          </a:xfrm>
        </p:spPr>
      </p:pic>
      <p:pic>
        <p:nvPicPr>
          <p:cNvPr id="12" name="Picture Placeholder 11" descr="DSC04921.jpg"/>
          <p:cNvPicPr>
            <a:picLocks noGrp="1" noChangeAspect="1"/>
          </p:cNvPicPr>
          <p:nvPr>
            <p:ph type="pic" idx="21"/>
          </p:nvPr>
        </p:nvPicPr>
        <p:blipFill>
          <a:blip r:embed="rId6" cstate="print"/>
          <a:srcRect l="22343" r="22343"/>
          <a:stretch>
            <a:fillRect/>
          </a:stretch>
        </p:blipFill>
        <p:spPr>
          <a:xfrm>
            <a:off x="3889375" y="2209800"/>
            <a:ext cx="2930525" cy="3973513"/>
          </a:xfrm>
        </p:spPr>
      </p:pic>
      <p:pic>
        <p:nvPicPr>
          <p:cNvPr id="13" name="Picture Placeholder 12" descr="DSC04925.jpg"/>
          <p:cNvPicPr>
            <a:picLocks noGrp="1" noChangeAspect="1"/>
          </p:cNvPicPr>
          <p:nvPr>
            <p:ph type="pic" idx="22"/>
          </p:nvPr>
        </p:nvPicPr>
        <p:blipFill>
          <a:blip r:embed="rId7" cstate="print"/>
          <a:srcRect l="18246" r="18246"/>
          <a:stretch>
            <a:fillRect/>
          </a:stretch>
        </p:blipFill>
        <p:spPr>
          <a:xfrm>
            <a:off x="7124700" y="2209800"/>
            <a:ext cx="3386138" cy="3998913"/>
          </a:xfrm>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err="1" smtClean="0"/>
              <a:t>Rețelistică</a:t>
            </a:r>
            <a:r>
              <a:rPr lang="en-US" dirty="0" smtClean="0"/>
              <a:t> </a:t>
            </a:r>
            <a:r>
              <a:rPr lang="ro-RO" dirty="0" smtClean="0"/>
              <a:t>de bază</a:t>
            </a:r>
            <a:r>
              <a:rPr lang="en-US" dirty="0" smtClean="0"/>
              <a:t> </a:t>
            </a:r>
            <a:r>
              <a:rPr lang="ro-RO" dirty="0" smtClean="0"/>
              <a:t>3</a:t>
            </a:r>
            <a:r>
              <a:rPr lang="en-US" dirty="0" smtClean="0"/>
              <a:t>.</a:t>
            </a:r>
            <a:r>
              <a:rPr lang="ro-RO" dirty="0" smtClean="0"/>
              <a:t>2</a:t>
            </a:r>
            <a:endParaRPr lang="ro-RO" dirty="0"/>
          </a:p>
        </p:txBody>
      </p:sp>
      <p:sp>
        <p:nvSpPr>
          <p:cNvPr id="9" name="Substituent text 8"/>
          <p:cNvSpPr>
            <a:spLocks noGrp="1"/>
          </p:cNvSpPr>
          <p:nvPr>
            <p:ph type="body" sz="half" idx="2"/>
          </p:nvPr>
        </p:nvSpPr>
        <p:spPr>
          <a:xfrm>
            <a:off x="1116282" y="2434442"/>
            <a:ext cx="8864332" cy="3585358"/>
          </a:xfrm>
        </p:spPr>
        <p:txBody>
          <a:bodyPr>
            <a:normAutofit/>
          </a:bodyPr>
          <a:lstStyle/>
          <a:p>
            <a:pPr>
              <a:buFont typeface="Wingdings" pitchFamily="2" charset="2"/>
              <a:buChar char="ü"/>
            </a:pPr>
            <a:r>
              <a:rPr lang="ro-RO" dirty="0" smtClean="0"/>
              <a:t> Configurare </a:t>
            </a:r>
            <a:r>
              <a:rPr lang="ro-RO" dirty="0" err="1" smtClean="0"/>
              <a:t>CentOS</a:t>
            </a:r>
            <a:endParaRPr lang="ro-RO" dirty="0" smtClean="0"/>
          </a:p>
          <a:p>
            <a:pPr>
              <a:buFont typeface="Wingdings" pitchFamily="2" charset="2"/>
              <a:buChar char="ü"/>
            </a:pPr>
            <a:r>
              <a:rPr lang="ro-RO" dirty="0" smtClean="0"/>
              <a:t> TAP / BRIDGE / dispozitive speciale de rețea</a:t>
            </a:r>
          </a:p>
          <a:p>
            <a:pPr>
              <a:buFont typeface="Wingdings" pitchFamily="2" charset="2"/>
              <a:buChar char="ü"/>
            </a:pPr>
            <a:r>
              <a:rPr lang="ro-RO" dirty="0" smtClean="0"/>
              <a:t> Instalarea unei aparaturi UTM</a:t>
            </a:r>
          </a:p>
          <a:p>
            <a:pPr>
              <a:buFont typeface="Wingdings" pitchFamily="2" charset="2"/>
              <a:buChar char="ü"/>
            </a:pPr>
            <a:r>
              <a:rPr lang="ro-RO" dirty="0" smtClean="0"/>
              <a:t> Autentificare SSO</a:t>
            </a:r>
          </a:p>
          <a:p>
            <a:pPr>
              <a:buFont typeface="Wingdings" pitchFamily="2" charset="2"/>
              <a:buChar char="ü"/>
            </a:pPr>
            <a:r>
              <a:rPr lang="ro-RO" dirty="0" smtClean="0"/>
              <a:t> </a:t>
            </a:r>
            <a:r>
              <a:rPr lang="ro-RO" dirty="0" err="1" smtClean="0"/>
              <a:t>Arpwatch</a:t>
            </a:r>
            <a:endParaRPr lang="ro-RO" dirty="0" smtClean="0"/>
          </a:p>
        </p:txBody>
      </p:sp>
      <p:pic>
        <p:nvPicPr>
          <p:cNvPr id="10" name="Picture 6" descr="C:\Documents and Settings\elev\My Documents\hjjtyhtyjhty.png"/>
          <p:cNvPicPr>
            <a:picLocks noChangeAspect="1" noChangeArrowheads="1"/>
          </p:cNvPicPr>
          <p:nvPr/>
        </p:nvPicPr>
        <p:blipFill>
          <a:blip r:embed="rId2" cstate="print"/>
          <a:srcRect/>
          <a:stretch>
            <a:fillRect/>
          </a:stretch>
        </p:blipFill>
        <p:spPr bwMode="auto">
          <a:xfrm>
            <a:off x="5533901" y="0"/>
            <a:ext cx="5080000" cy="635000"/>
          </a:xfrm>
          <a:prstGeom prst="rect">
            <a:avLst/>
          </a:prstGeom>
          <a:noFill/>
        </p:spPr>
      </p:pic>
      <p:pic>
        <p:nvPicPr>
          <p:cNvPr id="11" name="Picture 4" descr="C:\Documents and Settings\elev\My Documents\cacat cu ochi copy.png"/>
          <p:cNvPicPr>
            <a:picLocks noChangeAspect="1" noChangeArrowheads="1"/>
          </p:cNvPicPr>
          <p:nvPr/>
        </p:nvPicPr>
        <p:blipFill>
          <a:blip r:embed="rId3" cstate="print"/>
          <a:srcRect/>
          <a:stretch>
            <a:fillRect/>
          </a:stretch>
        </p:blipFill>
        <p:spPr bwMode="auto">
          <a:xfrm>
            <a:off x="8699500" y="5448300"/>
            <a:ext cx="3492500" cy="1409700"/>
          </a:xfrm>
          <a:prstGeom prst="rect">
            <a:avLst/>
          </a:prstGeom>
          <a:noFill/>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8137646" y="1804059"/>
            <a:ext cx="3903933" cy="2661063"/>
          </a:xfrm>
        </p:spPr>
        <p:txBody>
          <a:bodyPr/>
          <a:lstStyle/>
          <a:p>
            <a:r>
              <a:rPr lang="ro-RO" dirty="0" smtClean="0"/>
              <a:t>Absolvire și certificare</a:t>
            </a:r>
            <a:endParaRPr lang="ro-RO" dirty="0"/>
          </a:p>
        </p:txBody>
      </p:sp>
      <p:pic>
        <p:nvPicPr>
          <p:cNvPr id="10" name="Picture 6" descr="C:\Documents and Settings\elev\My Documents\hjjtyhtyjhty.png"/>
          <p:cNvPicPr>
            <a:picLocks noChangeAspect="1" noChangeArrowheads="1"/>
          </p:cNvPicPr>
          <p:nvPr/>
        </p:nvPicPr>
        <p:blipFill>
          <a:blip r:embed="rId2" cstate="print"/>
          <a:srcRect/>
          <a:stretch>
            <a:fillRect/>
          </a:stretch>
        </p:blipFill>
        <p:spPr bwMode="auto">
          <a:xfrm>
            <a:off x="5533901" y="0"/>
            <a:ext cx="5080000" cy="635000"/>
          </a:xfrm>
          <a:prstGeom prst="rect">
            <a:avLst/>
          </a:prstGeom>
          <a:noFill/>
        </p:spPr>
      </p:pic>
      <p:pic>
        <p:nvPicPr>
          <p:cNvPr id="11" name="Picture 4" descr="C:\Documents and Settings\elev\My Documents\cacat cu ochi copy.png"/>
          <p:cNvPicPr>
            <a:picLocks noChangeAspect="1" noChangeArrowheads="1"/>
          </p:cNvPicPr>
          <p:nvPr/>
        </p:nvPicPr>
        <p:blipFill>
          <a:blip r:embed="rId3" cstate="print"/>
          <a:srcRect/>
          <a:stretch>
            <a:fillRect/>
          </a:stretch>
        </p:blipFill>
        <p:spPr bwMode="auto">
          <a:xfrm>
            <a:off x="8699500" y="5448300"/>
            <a:ext cx="3492500" cy="1409700"/>
          </a:xfrm>
          <a:prstGeom prst="rect">
            <a:avLst/>
          </a:prstGeom>
          <a:noFill/>
        </p:spPr>
      </p:pic>
      <p:pic>
        <p:nvPicPr>
          <p:cNvPr id="7" name="Picture 2" descr="C:\Documents and Settings\Administrator\Desktop\imagini_de_small\DSC04929.jpg"/>
          <p:cNvPicPr>
            <a:picLocks noChangeAspect="1" noChangeArrowheads="1"/>
          </p:cNvPicPr>
          <p:nvPr/>
        </p:nvPicPr>
        <p:blipFill>
          <a:blip r:embed="rId4" cstate="print"/>
          <a:srcRect/>
          <a:stretch>
            <a:fillRect/>
          </a:stretch>
        </p:blipFill>
        <p:spPr bwMode="auto">
          <a:xfrm>
            <a:off x="326887" y="736270"/>
            <a:ext cx="7641455" cy="5731091"/>
          </a:xfrm>
          <a:prstGeom prst="rect">
            <a:avLst/>
          </a:prstGeom>
          <a:noFill/>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Proiectul</a:t>
            </a:r>
            <a:r>
              <a:rPr lang="en-US" dirty="0" smtClean="0"/>
              <a:t> final </a:t>
            </a:r>
            <a:r>
              <a:rPr lang="en-US" dirty="0" err="1" smtClean="0"/>
              <a:t>realizat</a:t>
            </a:r>
            <a:r>
              <a:rPr lang="en-US" dirty="0" smtClean="0"/>
              <a:t> </a:t>
            </a:r>
            <a:r>
              <a:rPr lang="ro-RO" dirty="0" smtClean="0"/>
              <a:t>î</a:t>
            </a:r>
            <a:r>
              <a:rPr lang="en-US" dirty="0" smtClean="0"/>
              <a:t>n </a:t>
            </a:r>
            <a:r>
              <a:rPr lang="en-US" dirty="0" err="1" smtClean="0"/>
              <a:t>perioada</a:t>
            </a:r>
            <a:r>
              <a:rPr lang="en-US" dirty="0" smtClean="0"/>
              <a:t> 								de </a:t>
            </a:r>
            <a:r>
              <a:rPr lang="en-US" dirty="0" err="1" smtClean="0"/>
              <a:t>stagiu</a:t>
            </a:r>
            <a:endParaRPr lang="en-US" dirty="0"/>
          </a:p>
        </p:txBody>
      </p:sp>
      <p:pic>
        <p:nvPicPr>
          <p:cNvPr id="4" name="Picture 6" descr="C:\Documents and Settings\elev\My Documents\hjjtyhtyjhty.png"/>
          <p:cNvPicPr>
            <a:picLocks noChangeAspect="1" noChangeArrowheads="1"/>
          </p:cNvPicPr>
          <p:nvPr/>
        </p:nvPicPr>
        <p:blipFill>
          <a:blip r:embed="rId3" cstate="print"/>
          <a:srcRect/>
          <a:stretch>
            <a:fillRect/>
          </a:stretch>
        </p:blipFill>
        <p:spPr bwMode="auto">
          <a:xfrm>
            <a:off x="5533901" y="0"/>
            <a:ext cx="5080000" cy="635000"/>
          </a:xfrm>
          <a:prstGeom prst="rect">
            <a:avLst/>
          </a:prstGeom>
          <a:noFill/>
        </p:spPr>
      </p:pic>
      <p:pic>
        <p:nvPicPr>
          <p:cNvPr id="5" name="Picture 4" descr="C:\Documents and Settings\elev\My Documents\cacat cu ochi copy.png"/>
          <p:cNvPicPr>
            <a:picLocks noChangeAspect="1" noChangeArrowheads="1"/>
          </p:cNvPicPr>
          <p:nvPr/>
        </p:nvPicPr>
        <p:blipFill>
          <a:blip r:embed="rId4" cstate="print"/>
          <a:srcRect/>
          <a:stretch>
            <a:fillRect/>
          </a:stretch>
        </p:blipFill>
        <p:spPr bwMode="auto">
          <a:xfrm>
            <a:off x="8699500" y="5448300"/>
            <a:ext cx="3492500" cy="1409700"/>
          </a:xfrm>
          <a:prstGeom prst="rect">
            <a:avLst/>
          </a:prstGeom>
          <a:noFill/>
        </p:spPr>
      </p:pic>
      <p:graphicFrame>
        <p:nvGraphicFramePr>
          <p:cNvPr id="1026" name="Object 2">
            <a:hlinkClick r:id="rId5" action="ppaction://hlinkfile"/>
          </p:cNvPr>
          <p:cNvGraphicFramePr>
            <a:graphicFrameLocks noChangeAspect="1"/>
          </p:cNvGraphicFramePr>
          <p:nvPr/>
        </p:nvGraphicFramePr>
        <p:xfrm>
          <a:off x="3056708" y="2214504"/>
          <a:ext cx="5299665" cy="3974749"/>
        </p:xfrm>
        <a:graphic>
          <a:graphicData uri="http://schemas.openxmlformats.org/presentationml/2006/ole">
            <p:oleObj spid="_x0000_s1026" name="Acrobat Document" r:id="rId6" imgW="6480000" imgH="4860000" progId="AcroExch.Document.7">
              <p:embed/>
            </p:oleObj>
          </a:graphicData>
        </a:graphic>
      </p:graphicFrame>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712519" y="452718"/>
            <a:ext cx="9338315" cy="722939"/>
          </a:xfrm>
        </p:spPr>
        <p:txBody>
          <a:bodyPr/>
          <a:lstStyle/>
          <a:p>
            <a:r>
              <a:rPr lang="ro-RO" dirty="0" smtClean="0"/>
              <a:t>Activități culturale din stagiu</a:t>
            </a:r>
            <a:endParaRPr lang="ro-RO" dirty="0"/>
          </a:p>
        </p:txBody>
      </p:sp>
      <p:sp>
        <p:nvSpPr>
          <p:cNvPr id="3" name="Substituent conținut 2"/>
          <p:cNvSpPr>
            <a:spLocks noGrp="1"/>
          </p:cNvSpPr>
          <p:nvPr>
            <p:ph idx="1"/>
          </p:nvPr>
        </p:nvSpPr>
        <p:spPr/>
        <p:txBody>
          <a:bodyPr/>
          <a:lstStyle/>
          <a:p>
            <a:r>
              <a:rPr lang="ro-RO" dirty="0" smtClean="0"/>
              <a:t>Europa </a:t>
            </a:r>
            <a:r>
              <a:rPr lang="ro-RO" dirty="0" smtClean="0"/>
              <a:t>Park</a:t>
            </a:r>
          </a:p>
          <a:p>
            <a:r>
              <a:rPr lang="ro-RO" dirty="0" smtClean="0"/>
              <a:t>Heidelberg</a:t>
            </a:r>
            <a:endParaRPr lang="ro-RO" dirty="0" smtClean="0"/>
          </a:p>
          <a:p>
            <a:r>
              <a:rPr lang="ro-RO" dirty="0" smtClean="0"/>
              <a:t>Stuttgart (Muzeul </a:t>
            </a:r>
            <a:r>
              <a:rPr lang="ro-RO" dirty="0" smtClean="0"/>
              <a:t>Mercedes </a:t>
            </a:r>
            <a:r>
              <a:rPr lang="ro-RO" dirty="0" smtClean="0"/>
              <a:t>Benz)</a:t>
            </a:r>
            <a:endParaRPr lang="ro-RO" dirty="0" smtClean="0"/>
          </a:p>
          <a:p>
            <a:r>
              <a:rPr lang="ro-RO" dirty="0" smtClean="0"/>
              <a:t>Vizită la Castelul din Karlsruhe</a:t>
            </a:r>
          </a:p>
          <a:p>
            <a:r>
              <a:rPr lang="ro-RO" dirty="0" smtClean="0"/>
              <a:t>Vizită la muzeul de artă modernă ( ZKM )</a:t>
            </a:r>
            <a:endParaRPr lang="ro-RO" dirty="0"/>
          </a:p>
        </p:txBody>
      </p:sp>
      <p:pic>
        <p:nvPicPr>
          <p:cNvPr id="4" name="Picture 6" descr="C:\Documents and Settings\elev\My Documents\hjjtyhtyjhty.png"/>
          <p:cNvPicPr>
            <a:picLocks noChangeAspect="1" noChangeArrowheads="1"/>
          </p:cNvPicPr>
          <p:nvPr/>
        </p:nvPicPr>
        <p:blipFill>
          <a:blip r:embed="rId2" cstate="print"/>
          <a:srcRect/>
          <a:stretch>
            <a:fillRect/>
          </a:stretch>
        </p:blipFill>
        <p:spPr bwMode="auto">
          <a:xfrm>
            <a:off x="5533901" y="0"/>
            <a:ext cx="5080000" cy="635000"/>
          </a:xfrm>
          <a:prstGeom prst="rect">
            <a:avLst/>
          </a:prstGeom>
          <a:noFill/>
        </p:spPr>
      </p:pic>
      <p:pic>
        <p:nvPicPr>
          <p:cNvPr id="5" name="Picture 4" descr="C:\Documents and Settings\elev\My Documents\cacat cu ochi copy.png"/>
          <p:cNvPicPr>
            <a:picLocks noChangeAspect="1" noChangeArrowheads="1"/>
          </p:cNvPicPr>
          <p:nvPr/>
        </p:nvPicPr>
        <p:blipFill>
          <a:blip r:embed="rId3" cstate="print"/>
          <a:srcRect/>
          <a:stretch>
            <a:fillRect/>
          </a:stretch>
        </p:blipFill>
        <p:spPr bwMode="auto">
          <a:xfrm>
            <a:off x="8699500" y="5448300"/>
            <a:ext cx="3492500" cy="1409700"/>
          </a:xfrm>
          <a:prstGeom prst="rect">
            <a:avLst/>
          </a:prstGeom>
          <a:noFill/>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Documents and Settings\elev\My Documents\cacat cu ochi copy.png"/>
          <p:cNvPicPr>
            <a:picLocks noChangeAspect="1" noChangeArrowheads="1"/>
          </p:cNvPicPr>
          <p:nvPr/>
        </p:nvPicPr>
        <p:blipFill>
          <a:blip r:embed="rId2" cstate="print"/>
          <a:srcRect/>
          <a:stretch>
            <a:fillRect/>
          </a:stretch>
        </p:blipFill>
        <p:spPr bwMode="auto">
          <a:xfrm>
            <a:off x="8699500" y="5448300"/>
            <a:ext cx="3492500" cy="1409700"/>
          </a:xfrm>
          <a:prstGeom prst="rect">
            <a:avLst/>
          </a:prstGeom>
          <a:noFill/>
        </p:spPr>
      </p:pic>
      <p:sp>
        <p:nvSpPr>
          <p:cNvPr id="2" name="Titlu 1"/>
          <p:cNvSpPr>
            <a:spLocks noGrp="1"/>
          </p:cNvSpPr>
          <p:nvPr>
            <p:ph type="title"/>
          </p:nvPr>
        </p:nvSpPr>
        <p:spPr/>
        <p:txBody>
          <a:bodyPr/>
          <a:lstStyle/>
          <a:p>
            <a:r>
              <a:rPr lang="ro-RO" dirty="0" smtClean="0"/>
              <a:t>Europa </a:t>
            </a:r>
            <a:r>
              <a:rPr lang="ro-RO" dirty="0" smtClean="0"/>
              <a:t>Park</a:t>
            </a:r>
          </a:p>
        </p:txBody>
      </p:sp>
      <p:pic>
        <p:nvPicPr>
          <p:cNvPr id="15" name="Substituent imagine 14" descr="ajdhddafefwefwe.jpg"/>
          <p:cNvPicPr>
            <a:picLocks noGrp="1" noChangeAspect="1"/>
          </p:cNvPicPr>
          <p:nvPr>
            <p:ph type="pic" idx="15"/>
          </p:nvPr>
        </p:nvPicPr>
        <p:blipFill>
          <a:blip r:embed="rId3"/>
          <a:srcRect t="4435" b="4435"/>
          <a:stretch>
            <a:fillRect/>
          </a:stretch>
        </p:blipFill>
        <p:spPr>
          <a:xfrm>
            <a:off x="392113" y="2209800"/>
            <a:ext cx="3200400" cy="3894138"/>
          </a:xfrm>
        </p:spPr>
      </p:pic>
      <p:pic>
        <p:nvPicPr>
          <p:cNvPr id="16" name="Substituent imagine 15" descr="efsdfdddddd deeeeeeeeaaaaaa.jpg"/>
          <p:cNvPicPr>
            <a:picLocks noGrp="1" noChangeAspect="1"/>
          </p:cNvPicPr>
          <p:nvPr>
            <p:ph type="pic" idx="21"/>
          </p:nvPr>
        </p:nvPicPr>
        <p:blipFill>
          <a:blip r:embed="rId4"/>
          <a:srcRect l="21898" r="21898"/>
          <a:stretch>
            <a:fillRect/>
          </a:stretch>
        </p:blipFill>
        <p:spPr>
          <a:xfrm>
            <a:off x="3919538" y="2209800"/>
            <a:ext cx="2900362" cy="3870325"/>
          </a:xfrm>
        </p:spPr>
      </p:pic>
      <p:pic>
        <p:nvPicPr>
          <p:cNvPr id="17" name="Substituent imagine 16" descr="grup europa park.jpg"/>
          <p:cNvPicPr>
            <a:picLocks noGrp="1" noChangeAspect="1"/>
          </p:cNvPicPr>
          <p:nvPr>
            <p:ph type="pic" idx="22"/>
          </p:nvPr>
        </p:nvPicPr>
        <p:blipFill>
          <a:blip r:embed="rId5"/>
          <a:srcRect l="21806" r="21806"/>
          <a:stretch>
            <a:fillRect/>
          </a:stretch>
        </p:blipFill>
        <p:spPr>
          <a:xfrm>
            <a:off x="7137400" y="2209800"/>
            <a:ext cx="2919413" cy="3883025"/>
          </a:xfrm>
        </p:spPr>
      </p:pic>
      <p:pic>
        <p:nvPicPr>
          <p:cNvPr id="4" name="Picture 6" descr="C:\Documents and Settings\elev\My Documents\hjjtyhtyjhty.png"/>
          <p:cNvPicPr>
            <a:picLocks noChangeAspect="1" noChangeArrowheads="1"/>
          </p:cNvPicPr>
          <p:nvPr/>
        </p:nvPicPr>
        <p:blipFill>
          <a:blip r:embed="rId6" cstate="print"/>
          <a:srcRect/>
          <a:stretch>
            <a:fillRect/>
          </a:stretch>
        </p:blipFill>
        <p:spPr bwMode="auto">
          <a:xfrm>
            <a:off x="5533901" y="0"/>
            <a:ext cx="5080000" cy="635000"/>
          </a:xfrm>
          <a:prstGeom prst="rect">
            <a:avLst/>
          </a:prstGeom>
          <a:noFill/>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u 11"/>
          <p:cNvSpPr>
            <a:spLocks noGrp="1"/>
          </p:cNvSpPr>
          <p:nvPr>
            <p:ph type="title"/>
          </p:nvPr>
        </p:nvSpPr>
        <p:spPr>
          <a:xfrm>
            <a:off x="8832476" y="1272115"/>
            <a:ext cx="3173785" cy="3917401"/>
          </a:xfrm>
        </p:spPr>
        <p:txBody>
          <a:bodyPr/>
          <a:lstStyle/>
          <a:p>
            <a:r>
              <a:rPr lang="ro-RO" dirty="0" smtClean="0"/>
              <a:t>Heidelberg</a:t>
            </a:r>
            <a:endParaRPr lang="ro-RO" dirty="0"/>
          </a:p>
        </p:txBody>
      </p:sp>
      <p:pic>
        <p:nvPicPr>
          <p:cNvPr id="56322" name="Picture 2" descr="C:\Users\Elev\imagini_de_small\DSC04398.jpg"/>
          <p:cNvPicPr>
            <a:picLocks noChangeAspect="1" noChangeArrowheads="1"/>
          </p:cNvPicPr>
          <p:nvPr/>
        </p:nvPicPr>
        <p:blipFill>
          <a:blip r:embed="rId2"/>
          <a:srcRect/>
          <a:stretch>
            <a:fillRect/>
          </a:stretch>
        </p:blipFill>
        <p:spPr bwMode="auto">
          <a:xfrm>
            <a:off x="724394" y="1156612"/>
            <a:ext cx="7861465" cy="5281551"/>
          </a:xfrm>
          <a:prstGeom prst="rect">
            <a:avLst/>
          </a:prstGeom>
          <a:noFill/>
        </p:spPr>
      </p:pic>
      <p:pic>
        <p:nvPicPr>
          <p:cNvPr id="14" name="Picture 4" descr="C:\Documents and Settings\elev\My Documents\cacat cu ochi copy.png"/>
          <p:cNvPicPr>
            <a:picLocks noChangeAspect="1" noChangeArrowheads="1"/>
          </p:cNvPicPr>
          <p:nvPr/>
        </p:nvPicPr>
        <p:blipFill>
          <a:blip r:embed="rId3" cstate="print"/>
          <a:srcRect/>
          <a:stretch>
            <a:fillRect/>
          </a:stretch>
        </p:blipFill>
        <p:spPr bwMode="auto">
          <a:xfrm>
            <a:off x="8699500" y="5448300"/>
            <a:ext cx="3492500" cy="1409700"/>
          </a:xfrm>
          <a:prstGeom prst="rect">
            <a:avLst/>
          </a:prstGeom>
          <a:noFill/>
        </p:spPr>
      </p:pic>
      <p:pic>
        <p:nvPicPr>
          <p:cNvPr id="15" name="Picture 6" descr="C:\Documents and Settings\elev\My Documents\hjjtyhtyjhty.png"/>
          <p:cNvPicPr>
            <a:picLocks noChangeAspect="1" noChangeArrowheads="1"/>
          </p:cNvPicPr>
          <p:nvPr/>
        </p:nvPicPr>
        <p:blipFill>
          <a:blip r:embed="rId4" cstate="print"/>
          <a:srcRect/>
          <a:stretch>
            <a:fillRect/>
          </a:stretch>
        </p:blipFill>
        <p:spPr bwMode="auto">
          <a:xfrm>
            <a:off x="5533901" y="0"/>
            <a:ext cx="5080000" cy="635000"/>
          </a:xfrm>
          <a:prstGeom prst="rect">
            <a:avLst/>
          </a:prstGeom>
          <a:noFill/>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smtClean="0"/>
              <a:t>M</a:t>
            </a:r>
            <a:r>
              <a:rPr lang="ro-RO" dirty="0" smtClean="0"/>
              <a:t>uzeul </a:t>
            </a:r>
            <a:r>
              <a:rPr lang="ro-RO" dirty="0" smtClean="0"/>
              <a:t>Mercedes Benz</a:t>
            </a:r>
            <a:endParaRPr lang="ro-RO" dirty="0"/>
          </a:p>
        </p:txBody>
      </p:sp>
      <p:pic>
        <p:nvPicPr>
          <p:cNvPr id="5" name="Substituent conținut 4" descr="codrin accident.jpg"/>
          <p:cNvPicPr>
            <a:picLocks noGrp="1" noChangeAspect="1"/>
          </p:cNvPicPr>
          <p:nvPr>
            <p:ph sz="half" idx="1"/>
          </p:nvPr>
        </p:nvPicPr>
        <p:blipFill>
          <a:blip r:embed="rId2"/>
          <a:stretch>
            <a:fillRect/>
          </a:stretch>
        </p:blipFill>
        <p:spPr>
          <a:xfrm>
            <a:off x="1103313" y="2510036"/>
            <a:ext cx="4395787" cy="3296840"/>
          </a:xfrm>
        </p:spPr>
      </p:pic>
      <p:pic>
        <p:nvPicPr>
          <p:cNvPr id="7" name="Picture 4" descr="C:\Documents and Settings\elev\My Documents\cacat cu ochi copy.png"/>
          <p:cNvPicPr>
            <a:picLocks noChangeAspect="1" noChangeArrowheads="1"/>
          </p:cNvPicPr>
          <p:nvPr/>
        </p:nvPicPr>
        <p:blipFill>
          <a:blip r:embed="rId3" cstate="print"/>
          <a:srcRect/>
          <a:stretch>
            <a:fillRect/>
          </a:stretch>
        </p:blipFill>
        <p:spPr bwMode="auto">
          <a:xfrm>
            <a:off x="8699500" y="5448300"/>
            <a:ext cx="3492500" cy="1409700"/>
          </a:xfrm>
          <a:prstGeom prst="rect">
            <a:avLst/>
          </a:prstGeom>
          <a:noFill/>
        </p:spPr>
      </p:pic>
      <p:pic>
        <p:nvPicPr>
          <p:cNvPr id="6" name="Substituent conținut 5" descr="deea pe interes.jpg"/>
          <p:cNvPicPr>
            <a:picLocks noGrp="1" noChangeAspect="1"/>
          </p:cNvPicPr>
          <p:nvPr>
            <p:ph sz="half" idx="2"/>
          </p:nvPr>
        </p:nvPicPr>
        <p:blipFill>
          <a:blip r:embed="rId4"/>
          <a:stretch>
            <a:fillRect/>
          </a:stretch>
        </p:blipFill>
        <p:spPr>
          <a:xfrm>
            <a:off x="5654675" y="2507655"/>
            <a:ext cx="4395788" cy="3296841"/>
          </a:xfrm>
        </p:spPr>
      </p:pic>
      <p:pic>
        <p:nvPicPr>
          <p:cNvPr id="8" name="Picture 6" descr="C:\Documents and Settings\elev\My Documents\hjjtyhtyjhty.png"/>
          <p:cNvPicPr>
            <a:picLocks noChangeAspect="1" noChangeArrowheads="1"/>
          </p:cNvPicPr>
          <p:nvPr/>
        </p:nvPicPr>
        <p:blipFill>
          <a:blip r:embed="rId5" cstate="print"/>
          <a:srcRect/>
          <a:stretch>
            <a:fillRect/>
          </a:stretch>
        </p:blipFill>
        <p:spPr bwMode="auto">
          <a:xfrm>
            <a:off x="5533901" y="0"/>
            <a:ext cx="5080000" cy="635000"/>
          </a:xfrm>
          <a:prstGeom prst="rect">
            <a:avLst/>
          </a:prstGeom>
          <a:noFill/>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8437562" y="1852893"/>
            <a:ext cx="3754438" cy="2447646"/>
          </a:xfrm>
        </p:spPr>
        <p:txBody>
          <a:bodyPr/>
          <a:lstStyle/>
          <a:p>
            <a:r>
              <a:rPr lang="ro-RO" dirty="0" smtClean="0"/>
              <a:t>Vizită la Castelul din Karlsruhe</a:t>
            </a:r>
            <a:br>
              <a:rPr lang="ro-RO" dirty="0" smtClean="0"/>
            </a:br>
            <a:endParaRPr lang="ro-RO" dirty="0"/>
          </a:p>
        </p:txBody>
      </p:sp>
      <p:pic>
        <p:nvPicPr>
          <p:cNvPr id="5" name="Picture 4" descr="C:\Documents and Settings\elev\My Documents\cacat cu ochi copy.png"/>
          <p:cNvPicPr>
            <a:picLocks noChangeAspect="1" noChangeArrowheads="1"/>
          </p:cNvPicPr>
          <p:nvPr/>
        </p:nvPicPr>
        <p:blipFill>
          <a:blip r:embed="rId2" cstate="print"/>
          <a:srcRect/>
          <a:stretch>
            <a:fillRect/>
          </a:stretch>
        </p:blipFill>
        <p:spPr bwMode="auto">
          <a:xfrm>
            <a:off x="8699500" y="5448300"/>
            <a:ext cx="3492500" cy="1409700"/>
          </a:xfrm>
          <a:prstGeom prst="rect">
            <a:avLst/>
          </a:prstGeom>
          <a:noFill/>
        </p:spPr>
      </p:pic>
      <p:pic>
        <p:nvPicPr>
          <p:cNvPr id="6" name="Picture 6" descr="C:\Documents and Settings\elev\My Documents\hjjtyhtyjhty.png"/>
          <p:cNvPicPr>
            <a:picLocks noChangeAspect="1" noChangeArrowheads="1"/>
          </p:cNvPicPr>
          <p:nvPr/>
        </p:nvPicPr>
        <p:blipFill>
          <a:blip r:embed="rId3" cstate="print"/>
          <a:srcRect/>
          <a:stretch>
            <a:fillRect/>
          </a:stretch>
        </p:blipFill>
        <p:spPr bwMode="auto">
          <a:xfrm>
            <a:off x="5533901" y="0"/>
            <a:ext cx="5080000" cy="635000"/>
          </a:xfrm>
          <a:prstGeom prst="rect">
            <a:avLst/>
          </a:prstGeom>
          <a:noFill/>
        </p:spPr>
      </p:pic>
      <p:pic>
        <p:nvPicPr>
          <p:cNvPr id="57347" name="Picture 3" descr="C:\Users\Elev\imagini_de_small\DSC03763.jpg"/>
          <p:cNvPicPr>
            <a:picLocks noChangeAspect="1" noChangeArrowheads="1"/>
          </p:cNvPicPr>
          <p:nvPr/>
        </p:nvPicPr>
        <p:blipFill>
          <a:blip r:embed="rId4"/>
          <a:srcRect/>
          <a:stretch>
            <a:fillRect/>
          </a:stretch>
        </p:blipFill>
        <p:spPr bwMode="auto">
          <a:xfrm>
            <a:off x="309562" y="696515"/>
            <a:ext cx="7948613" cy="5961460"/>
          </a:xfrm>
          <a:prstGeom prst="rect">
            <a:avLst/>
          </a:prstGeom>
          <a:noFill/>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vi-VN" dirty="0" smtClean="0"/>
              <a:t>Responsabil proiect (persoana de contact): </a:t>
            </a:r>
            <a:r>
              <a:rPr lang="vi-VN" b="1" i="1" dirty="0" smtClean="0"/>
              <a:t>prof.</a:t>
            </a:r>
            <a:r>
              <a:rPr lang="ro-RO" b="1" i="1" dirty="0" smtClean="0"/>
              <a:t> </a:t>
            </a:r>
            <a:r>
              <a:rPr lang="vi-VN" b="1" i="1" dirty="0" smtClean="0"/>
              <a:t>Fulop Maria - Cristina</a:t>
            </a:r>
            <a:r>
              <a:rPr lang="vi-VN" dirty="0" smtClean="0"/>
              <a:t>;</a:t>
            </a:r>
            <a:endParaRPr lang="ro-RO" dirty="0" smtClean="0"/>
          </a:p>
          <a:p>
            <a:r>
              <a:rPr lang="vi-VN" dirty="0" smtClean="0"/>
              <a:t>Responsabil cu programul de formare profesionala a participanţilor: </a:t>
            </a:r>
            <a:r>
              <a:rPr lang="vi-VN" b="1" i="1" dirty="0" smtClean="0"/>
              <a:t>inginer sistem Butnariu Cezar</a:t>
            </a:r>
            <a:r>
              <a:rPr lang="vi-VN" dirty="0" smtClean="0"/>
              <a:t>;</a:t>
            </a:r>
          </a:p>
          <a:p>
            <a:r>
              <a:rPr lang="vi-VN" dirty="0" smtClean="0"/>
              <a:t>Responsabil cu gestiunea financiară: </a:t>
            </a:r>
            <a:r>
              <a:rPr lang="vi-VN" b="1" i="1" dirty="0" smtClean="0"/>
              <a:t>prof.</a:t>
            </a:r>
            <a:r>
              <a:rPr lang="ro-RO" b="1" i="1" dirty="0" smtClean="0"/>
              <a:t> </a:t>
            </a:r>
            <a:r>
              <a:rPr lang="vi-VN" b="1" i="1" dirty="0" smtClean="0"/>
              <a:t>Fulop Maria - Cristina</a:t>
            </a:r>
            <a:r>
              <a:rPr lang="vi-VN" dirty="0" smtClean="0"/>
              <a:t>;</a:t>
            </a:r>
          </a:p>
          <a:p>
            <a:r>
              <a:rPr lang="vi-VN" dirty="0" smtClean="0"/>
              <a:t>Responsabil cu pregătirea mobilităţii şi pregătirea lingvistică a participanţilor: </a:t>
            </a:r>
            <a:r>
              <a:rPr lang="vi-VN" b="1" i="1" dirty="0" smtClean="0"/>
              <a:t>prof. Losonczy Carmen</a:t>
            </a:r>
            <a:r>
              <a:rPr lang="vi-VN" dirty="0" smtClean="0"/>
              <a:t>;</a:t>
            </a:r>
          </a:p>
          <a:p>
            <a:r>
              <a:rPr lang="vi-VN" dirty="0" smtClean="0"/>
              <a:t>Responsabil cu monitorizarea şi diseminarea proiectului: </a:t>
            </a:r>
            <a:r>
              <a:rPr lang="vi-VN" b="1" i="1" dirty="0" smtClean="0"/>
              <a:t>prof. Romanescu Victor</a:t>
            </a:r>
            <a:r>
              <a:rPr lang="vi-VN" dirty="0" smtClean="0"/>
              <a:t>.</a:t>
            </a:r>
          </a:p>
          <a:p>
            <a:endParaRPr lang="en-US" dirty="0"/>
          </a:p>
        </p:txBody>
      </p:sp>
      <p:pic>
        <p:nvPicPr>
          <p:cNvPr id="4" name="Picture 4" descr="C:\Documents and Settings\elev\My Documents\cacat cu ochi copy.png"/>
          <p:cNvPicPr>
            <a:picLocks noChangeAspect="1" noChangeArrowheads="1"/>
          </p:cNvPicPr>
          <p:nvPr/>
        </p:nvPicPr>
        <p:blipFill>
          <a:blip r:embed="rId2" cstate="print"/>
          <a:srcRect/>
          <a:stretch>
            <a:fillRect/>
          </a:stretch>
        </p:blipFill>
        <p:spPr bwMode="auto">
          <a:xfrm>
            <a:off x="8699500" y="5448300"/>
            <a:ext cx="3492500" cy="1409700"/>
          </a:xfrm>
          <a:prstGeom prst="rect">
            <a:avLst/>
          </a:prstGeom>
          <a:noFill/>
        </p:spPr>
      </p:pic>
      <p:pic>
        <p:nvPicPr>
          <p:cNvPr id="6" name="Picture 6" descr="C:\Documents and Settings\elev\My Documents\hjjtyhtyjhty.png"/>
          <p:cNvPicPr>
            <a:picLocks noChangeAspect="1" noChangeArrowheads="1"/>
          </p:cNvPicPr>
          <p:nvPr/>
        </p:nvPicPr>
        <p:blipFill>
          <a:blip r:embed="rId3" cstate="print"/>
          <a:srcRect/>
          <a:stretch>
            <a:fillRect/>
          </a:stretch>
        </p:blipFill>
        <p:spPr bwMode="auto">
          <a:xfrm>
            <a:off x="5533901" y="0"/>
            <a:ext cx="5080000" cy="635000"/>
          </a:xfrm>
          <a:prstGeom prst="rect">
            <a:avLst/>
          </a:prstGeom>
          <a:noFill/>
        </p:spPr>
      </p:pic>
      <p:pic>
        <p:nvPicPr>
          <p:cNvPr id="3077" name="Picture 5" descr="C:\Documents and Settings\elev\My Documents\team21.png"/>
          <p:cNvPicPr>
            <a:picLocks noChangeAspect="1" noChangeArrowheads="1"/>
          </p:cNvPicPr>
          <p:nvPr/>
        </p:nvPicPr>
        <p:blipFill>
          <a:blip r:embed="rId4" cstate="print"/>
          <a:srcRect/>
          <a:stretch>
            <a:fillRect/>
          </a:stretch>
        </p:blipFill>
        <p:spPr bwMode="auto">
          <a:xfrm>
            <a:off x="363703" y="156503"/>
            <a:ext cx="1895434" cy="1369476"/>
          </a:xfrm>
          <a:prstGeom prst="rect">
            <a:avLst/>
          </a:prstGeom>
          <a:noFill/>
        </p:spPr>
      </p:pic>
      <p:sp>
        <p:nvSpPr>
          <p:cNvPr id="2" name="Title 1"/>
          <p:cNvSpPr>
            <a:spLocks noGrp="1"/>
          </p:cNvSpPr>
          <p:nvPr>
            <p:ph type="title"/>
          </p:nvPr>
        </p:nvSpPr>
        <p:spPr/>
        <p:txBody>
          <a:bodyPr/>
          <a:lstStyle/>
          <a:p>
            <a:r>
              <a:rPr lang="ro-RO" dirty="0" smtClean="0"/>
              <a:t>Echipa de gestiune proiect</a:t>
            </a:r>
            <a:endParaRPr lang="en-US" dirty="0"/>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7651748" y="1395692"/>
            <a:ext cx="4540252" cy="3447771"/>
          </a:xfrm>
        </p:spPr>
        <p:txBody>
          <a:bodyPr/>
          <a:lstStyle/>
          <a:p>
            <a:r>
              <a:rPr lang="ro-RO" dirty="0" smtClean="0"/>
              <a:t>Vizită la muzeul de artă modernă ( ZKM )</a:t>
            </a:r>
            <a:br>
              <a:rPr lang="ro-RO" dirty="0" smtClean="0"/>
            </a:br>
            <a:endParaRPr lang="ro-RO" dirty="0"/>
          </a:p>
        </p:txBody>
      </p:sp>
      <p:pic>
        <p:nvPicPr>
          <p:cNvPr id="5" name="Picture 4" descr="C:\Documents and Settings\elev\My Documents\cacat cu ochi copy.png"/>
          <p:cNvPicPr>
            <a:picLocks noChangeAspect="1" noChangeArrowheads="1"/>
          </p:cNvPicPr>
          <p:nvPr/>
        </p:nvPicPr>
        <p:blipFill>
          <a:blip r:embed="rId2" cstate="print"/>
          <a:srcRect/>
          <a:stretch>
            <a:fillRect/>
          </a:stretch>
        </p:blipFill>
        <p:spPr bwMode="auto">
          <a:xfrm>
            <a:off x="8699500" y="5448300"/>
            <a:ext cx="3492500" cy="1409700"/>
          </a:xfrm>
          <a:prstGeom prst="rect">
            <a:avLst/>
          </a:prstGeom>
          <a:noFill/>
        </p:spPr>
      </p:pic>
      <p:pic>
        <p:nvPicPr>
          <p:cNvPr id="6" name="Picture 6" descr="C:\Documents and Settings\elev\My Documents\hjjtyhtyjhty.png"/>
          <p:cNvPicPr>
            <a:picLocks noChangeAspect="1" noChangeArrowheads="1"/>
          </p:cNvPicPr>
          <p:nvPr/>
        </p:nvPicPr>
        <p:blipFill>
          <a:blip r:embed="rId3" cstate="print"/>
          <a:srcRect/>
          <a:stretch>
            <a:fillRect/>
          </a:stretch>
        </p:blipFill>
        <p:spPr bwMode="auto">
          <a:xfrm>
            <a:off x="5533901" y="0"/>
            <a:ext cx="5080000" cy="635000"/>
          </a:xfrm>
          <a:prstGeom prst="rect">
            <a:avLst/>
          </a:prstGeom>
          <a:noFill/>
        </p:spPr>
      </p:pic>
      <p:pic>
        <p:nvPicPr>
          <p:cNvPr id="58370" name="Picture 2" descr="C:\Users\Elev\imagini_de_small\DSC04010.jpg"/>
          <p:cNvPicPr>
            <a:picLocks noChangeAspect="1" noChangeArrowheads="1"/>
          </p:cNvPicPr>
          <p:nvPr/>
        </p:nvPicPr>
        <p:blipFill>
          <a:blip r:embed="rId4"/>
          <a:srcRect/>
          <a:stretch>
            <a:fillRect/>
          </a:stretch>
        </p:blipFill>
        <p:spPr bwMode="auto">
          <a:xfrm>
            <a:off x="500062" y="1257301"/>
            <a:ext cx="6953251" cy="5214938"/>
          </a:xfrm>
          <a:prstGeom prst="rect">
            <a:avLst/>
          </a:prstGeom>
          <a:noFill/>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Activităţi de diseminare</a:t>
            </a:r>
            <a:endParaRPr lang="en-US" dirty="0"/>
          </a:p>
        </p:txBody>
      </p:sp>
      <p:sp>
        <p:nvSpPr>
          <p:cNvPr id="3" name="Content Placeholder 2"/>
          <p:cNvSpPr>
            <a:spLocks noGrp="1"/>
          </p:cNvSpPr>
          <p:nvPr>
            <p:ph idx="1"/>
          </p:nvPr>
        </p:nvSpPr>
        <p:spPr/>
        <p:txBody>
          <a:bodyPr/>
          <a:lstStyle/>
          <a:p>
            <a:pPr>
              <a:buNone/>
            </a:pPr>
            <a:r>
              <a:rPr lang="ro-RO" dirty="0" smtClean="0"/>
              <a:t>				</a:t>
            </a:r>
            <a:r>
              <a:rPr lang="vi-VN" dirty="0" smtClean="0">
                <a:solidFill>
                  <a:schemeClr val="bg2">
                    <a:lumMod val="20000"/>
                    <a:lumOff val="80000"/>
                  </a:schemeClr>
                </a:solidFill>
              </a:rPr>
              <a:t>Activităţi şi produse realizate la întoarcerea din stagiu:</a:t>
            </a:r>
          </a:p>
          <a:p>
            <a:r>
              <a:rPr lang="ro-RO" dirty="0" smtClean="0"/>
              <a:t>C</a:t>
            </a:r>
            <a:r>
              <a:rPr lang="vi-VN" dirty="0" smtClean="0"/>
              <a:t>rearea, implementarea şi administrarea unei reţele de calculatoare destinată elevilor cazaţi în campus;</a:t>
            </a:r>
          </a:p>
          <a:p>
            <a:r>
              <a:rPr lang="ro-RO" dirty="0" smtClean="0"/>
              <a:t>S</a:t>
            </a:r>
            <a:r>
              <a:rPr lang="vi-VN" dirty="0" smtClean="0"/>
              <a:t>esiuni informative cu elevii cazaţi în campus pentru utilizarea reţelei;</a:t>
            </a:r>
          </a:p>
          <a:p>
            <a:r>
              <a:rPr lang="ro-RO" dirty="0" smtClean="0"/>
              <a:t>P</a:t>
            </a:r>
            <a:r>
              <a:rPr lang="vi-VN" dirty="0" smtClean="0"/>
              <a:t>agina Web a proiectului realizată de echipa de proiect în colaborare cu elevii - participanţi la stagiu;</a:t>
            </a:r>
          </a:p>
          <a:p>
            <a:pPr>
              <a:buNone/>
            </a:pPr>
            <a:endParaRPr lang="en-US" dirty="0"/>
          </a:p>
        </p:txBody>
      </p:sp>
      <p:pic>
        <p:nvPicPr>
          <p:cNvPr id="4" name="Picture 4" descr="C:\Documents and Settings\elev\My Documents\cacat cu ochi copy.png"/>
          <p:cNvPicPr>
            <a:picLocks noChangeAspect="1" noChangeArrowheads="1"/>
          </p:cNvPicPr>
          <p:nvPr/>
        </p:nvPicPr>
        <p:blipFill>
          <a:blip r:embed="rId2" cstate="print"/>
          <a:srcRect/>
          <a:stretch>
            <a:fillRect/>
          </a:stretch>
        </p:blipFill>
        <p:spPr bwMode="auto">
          <a:xfrm>
            <a:off x="8699500" y="5448300"/>
            <a:ext cx="3492500" cy="1409700"/>
          </a:xfrm>
          <a:prstGeom prst="rect">
            <a:avLst/>
          </a:prstGeom>
          <a:noFill/>
        </p:spPr>
      </p:pic>
      <p:pic>
        <p:nvPicPr>
          <p:cNvPr id="5" name="Picture 6" descr="C:\Documents and Settings\elev\My Documents\hjjtyhtyjhty.png"/>
          <p:cNvPicPr>
            <a:picLocks noChangeAspect="1" noChangeArrowheads="1"/>
          </p:cNvPicPr>
          <p:nvPr/>
        </p:nvPicPr>
        <p:blipFill>
          <a:blip r:embed="rId3" cstate="print"/>
          <a:srcRect/>
          <a:stretch>
            <a:fillRect/>
          </a:stretch>
        </p:blipFill>
        <p:spPr bwMode="auto">
          <a:xfrm>
            <a:off x="5533901" y="0"/>
            <a:ext cx="5080000" cy="635000"/>
          </a:xfrm>
          <a:prstGeom prst="rect">
            <a:avLst/>
          </a:prstGeom>
          <a:noFill/>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Imagini</a:t>
            </a:r>
            <a:r>
              <a:rPr lang="en-US" dirty="0" smtClean="0"/>
              <a:t> de la </a:t>
            </a:r>
            <a:r>
              <a:rPr lang="en-US" dirty="0" err="1" smtClean="0"/>
              <a:t>activitatea</a:t>
            </a:r>
            <a:r>
              <a:rPr lang="en-US" dirty="0" smtClean="0"/>
              <a:t> de 										</a:t>
            </a:r>
            <a:r>
              <a:rPr lang="en-US" dirty="0" err="1" smtClean="0"/>
              <a:t>diseminare</a:t>
            </a:r>
            <a:endParaRPr lang="en-US" dirty="0"/>
          </a:p>
        </p:txBody>
      </p:sp>
      <p:pic>
        <p:nvPicPr>
          <p:cNvPr id="16" name="Picture Placeholder 15" descr="DSC03615.jpg"/>
          <p:cNvPicPr>
            <a:picLocks noGrp="1" noChangeAspect="1"/>
          </p:cNvPicPr>
          <p:nvPr>
            <p:ph type="pic" idx="15"/>
          </p:nvPr>
        </p:nvPicPr>
        <p:blipFill>
          <a:blip r:embed="rId2" cstate="print"/>
          <a:srcRect l="17089" r="17089"/>
          <a:stretch>
            <a:fillRect/>
          </a:stretch>
        </p:blipFill>
        <p:spPr>
          <a:xfrm>
            <a:off x="153988" y="2209800"/>
            <a:ext cx="3438525" cy="3917950"/>
          </a:xfrm>
        </p:spPr>
      </p:pic>
      <p:pic>
        <p:nvPicPr>
          <p:cNvPr id="17" name="Picture Placeholder 16" descr="DSC03617.jpg"/>
          <p:cNvPicPr>
            <a:picLocks noGrp="1" noChangeAspect="1"/>
          </p:cNvPicPr>
          <p:nvPr>
            <p:ph type="pic" idx="21"/>
          </p:nvPr>
        </p:nvPicPr>
        <p:blipFill>
          <a:blip r:embed="rId3" cstate="print"/>
          <a:srcRect l="21699" r="21699"/>
          <a:stretch>
            <a:fillRect/>
          </a:stretch>
        </p:blipFill>
        <p:spPr>
          <a:xfrm>
            <a:off x="3889375" y="2209800"/>
            <a:ext cx="2930525" cy="3883025"/>
          </a:xfrm>
        </p:spPr>
      </p:pic>
      <p:pic>
        <p:nvPicPr>
          <p:cNvPr id="4" name="Picture 6" descr="C:\Documents and Settings\elev\My Documents\hjjtyhtyjhty.png"/>
          <p:cNvPicPr>
            <a:picLocks noChangeAspect="1" noChangeArrowheads="1"/>
          </p:cNvPicPr>
          <p:nvPr/>
        </p:nvPicPr>
        <p:blipFill>
          <a:blip r:embed="rId4" cstate="print"/>
          <a:srcRect/>
          <a:stretch>
            <a:fillRect/>
          </a:stretch>
        </p:blipFill>
        <p:spPr bwMode="auto">
          <a:xfrm>
            <a:off x="5533901" y="0"/>
            <a:ext cx="5080000" cy="635000"/>
          </a:xfrm>
          <a:prstGeom prst="rect">
            <a:avLst/>
          </a:prstGeom>
          <a:noFill/>
        </p:spPr>
      </p:pic>
      <p:pic>
        <p:nvPicPr>
          <p:cNvPr id="5" name="Picture 4" descr="C:\Documents and Settings\elev\My Documents\cacat cu ochi copy.png"/>
          <p:cNvPicPr>
            <a:picLocks noChangeAspect="1" noChangeArrowheads="1"/>
          </p:cNvPicPr>
          <p:nvPr/>
        </p:nvPicPr>
        <p:blipFill>
          <a:blip r:embed="rId5" cstate="print"/>
          <a:srcRect/>
          <a:stretch>
            <a:fillRect/>
          </a:stretch>
        </p:blipFill>
        <p:spPr bwMode="auto">
          <a:xfrm>
            <a:off x="8699500" y="5448300"/>
            <a:ext cx="3492500" cy="1409700"/>
          </a:xfrm>
          <a:prstGeom prst="rect">
            <a:avLst/>
          </a:prstGeom>
          <a:noFill/>
        </p:spPr>
      </p:pic>
      <p:pic>
        <p:nvPicPr>
          <p:cNvPr id="18" name="Picture Placeholder 17" descr="DSC03618.jpg"/>
          <p:cNvPicPr>
            <a:picLocks noGrp="1" noChangeAspect="1"/>
          </p:cNvPicPr>
          <p:nvPr>
            <p:ph type="pic" idx="22"/>
          </p:nvPr>
        </p:nvPicPr>
        <p:blipFill>
          <a:blip r:embed="rId6" cstate="print"/>
          <a:srcRect l="21936" r="21936"/>
          <a:stretch>
            <a:fillRect/>
          </a:stretch>
        </p:blipFill>
        <p:spPr>
          <a:xfrm>
            <a:off x="7124700" y="2209800"/>
            <a:ext cx="2874323" cy="3888334"/>
          </a:xfrm>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Documents and Settings\elev\My Documents\cacat cu ochi copy.png"/>
          <p:cNvPicPr>
            <a:picLocks noChangeAspect="1" noChangeArrowheads="1"/>
          </p:cNvPicPr>
          <p:nvPr/>
        </p:nvPicPr>
        <p:blipFill>
          <a:blip r:embed="rId2" cstate="print"/>
          <a:srcRect/>
          <a:stretch>
            <a:fillRect/>
          </a:stretch>
        </p:blipFill>
        <p:spPr bwMode="auto">
          <a:xfrm>
            <a:off x="8699500" y="5448300"/>
            <a:ext cx="3492500" cy="1409700"/>
          </a:xfrm>
          <a:prstGeom prst="rect">
            <a:avLst/>
          </a:prstGeom>
          <a:noFill/>
        </p:spPr>
      </p:pic>
      <p:sp>
        <p:nvSpPr>
          <p:cNvPr id="2" name="Title 1"/>
          <p:cNvSpPr>
            <a:spLocks noGrp="1"/>
          </p:cNvSpPr>
          <p:nvPr>
            <p:ph type="title"/>
          </p:nvPr>
        </p:nvSpPr>
        <p:spPr/>
        <p:txBody>
          <a:bodyPr/>
          <a:lstStyle/>
          <a:p>
            <a:r>
              <a:rPr lang="en-US" dirty="0" err="1" smtClean="0"/>
              <a:t>Imagini</a:t>
            </a:r>
            <a:r>
              <a:rPr lang="en-US" dirty="0" smtClean="0"/>
              <a:t> de la </a:t>
            </a:r>
            <a:r>
              <a:rPr lang="en-US" dirty="0" err="1" smtClean="0"/>
              <a:t>activitatea</a:t>
            </a:r>
            <a:r>
              <a:rPr lang="en-US" dirty="0" smtClean="0"/>
              <a:t> de 										</a:t>
            </a:r>
            <a:r>
              <a:rPr lang="en-US" dirty="0" err="1" smtClean="0"/>
              <a:t>diseminare</a:t>
            </a:r>
            <a:endParaRPr lang="en-US" dirty="0"/>
          </a:p>
        </p:txBody>
      </p:sp>
      <p:pic>
        <p:nvPicPr>
          <p:cNvPr id="8" name="Picture Placeholder 7" descr="DSC03619.jpg"/>
          <p:cNvPicPr>
            <a:picLocks noGrp="1" noChangeAspect="1"/>
          </p:cNvPicPr>
          <p:nvPr>
            <p:ph type="pic" idx="15"/>
          </p:nvPr>
        </p:nvPicPr>
        <p:blipFill>
          <a:blip r:embed="rId3" cstate="print"/>
          <a:srcRect l="17089" r="17089"/>
          <a:stretch>
            <a:fillRect/>
          </a:stretch>
        </p:blipFill>
        <p:spPr>
          <a:xfrm>
            <a:off x="153988" y="2209800"/>
            <a:ext cx="3438525" cy="3917950"/>
          </a:xfrm>
        </p:spPr>
      </p:pic>
      <p:pic>
        <p:nvPicPr>
          <p:cNvPr id="10" name="Picture Placeholder 9" descr="DSC03621.jpg"/>
          <p:cNvPicPr>
            <a:picLocks noGrp="1" noChangeAspect="1"/>
          </p:cNvPicPr>
          <p:nvPr>
            <p:ph type="pic" idx="21"/>
          </p:nvPr>
        </p:nvPicPr>
        <p:blipFill>
          <a:blip r:embed="rId4" cstate="print"/>
          <a:srcRect l="21699" r="21699"/>
          <a:stretch>
            <a:fillRect/>
          </a:stretch>
        </p:blipFill>
        <p:spPr>
          <a:xfrm>
            <a:off x="3889375" y="2209800"/>
            <a:ext cx="2930525" cy="3883025"/>
          </a:xfrm>
        </p:spPr>
      </p:pic>
      <p:pic>
        <p:nvPicPr>
          <p:cNvPr id="11" name="Picture Placeholder 10" descr="DSC03622.jpg"/>
          <p:cNvPicPr>
            <a:picLocks noGrp="1" noChangeAspect="1"/>
          </p:cNvPicPr>
          <p:nvPr>
            <p:ph type="pic" idx="22"/>
          </p:nvPr>
        </p:nvPicPr>
        <p:blipFill>
          <a:blip r:embed="rId5" cstate="print"/>
          <a:srcRect l="21936" r="21936"/>
          <a:stretch>
            <a:fillRect/>
          </a:stretch>
        </p:blipFill>
        <p:spPr>
          <a:xfrm>
            <a:off x="7124700" y="2209800"/>
            <a:ext cx="2932113" cy="3917950"/>
          </a:xfrm>
        </p:spPr>
      </p:pic>
      <p:pic>
        <p:nvPicPr>
          <p:cNvPr id="4" name="Picture 6" descr="C:\Documents and Settings\elev\My Documents\hjjtyhtyjhty.png"/>
          <p:cNvPicPr>
            <a:picLocks noChangeAspect="1" noChangeArrowheads="1"/>
          </p:cNvPicPr>
          <p:nvPr/>
        </p:nvPicPr>
        <p:blipFill>
          <a:blip r:embed="rId6" cstate="print"/>
          <a:srcRect/>
          <a:stretch>
            <a:fillRect/>
          </a:stretch>
        </p:blipFill>
        <p:spPr bwMode="auto">
          <a:xfrm>
            <a:off x="5533901" y="0"/>
            <a:ext cx="5080000" cy="635000"/>
          </a:xfrm>
          <a:prstGeom prst="rect">
            <a:avLst/>
          </a:prstGeom>
          <a:noFill/>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Documents and Settings\elev\My Documents\cacat cu ochi copy.png"/>
          <p:cNvPicPr>
            <a:picLocks noChangeAspect="1" noChangeArrowheads="1"/>
          </p:cNvPicPr>
          <p:nvPr/>
        </p:nvPicPr>
        <p:blipFill>
          <a:blip r:embed="rId2" cstate="print"/>
          <a:srcRect/>
          <a:stretch>
            <a:fillRect/>
          </a:stretch>
        </p:blipFill>
        <p:spPr bwMode="auto">
          <a:xfrm>
            <a:off x="8699500" y="5448300"/>
            <a:ext cx="3492500" cy="1409700"/>
          </a:xfrm>
          <a:prstGeom prst="rect">
            <a:avLst/>
          </a:prstGeom>
          <a:noFill/>
        </p:spPr>
      </p:pic>
      <p:sp>
        <p:nvSpPr>
          <p:cNvPr id="2" name="Title 1"/>
          <p:cNvSpPr>
            <a:spLocks noGrp="1"/>
          </p:cNvSpPr>
          <p:nvPr>
            <p:ph type="title"/>
          </p:nvPr>
        </p:nvSpPr>
        <p:spPr/>
        <p:txBody>
          <a:bodyPr/>
          <a:lstStyle/>
          <a:p>
            <a:r>
              <a:rPr lang="en-US" dirty="0" err="1" smtClean="0"/>
              <a:t>Imagini</a:t>
            </a:r>
            <a:r>
              <a:rPr lang="en-US" dirty="0" smtClean="0"/>
              <a:t> de la </a:t>
            </a:r>
            <a:r>
              <a:rPr lang="en-US" dirty="0" err="1" smtClean="0"/>
              <a:t>activitatea</a:t>
            </a:r>
            <a:r>
              <a:rPr lang="en-US" dirty="0" smtClean="0"/>
              <a:t> de 										</a:t>
            </a:r>
            <a:r>
              <a:rPr lang="en-US" dirty="0" err="1" smtClean="0"/>
              <a:t>diseminare</a:t>
            </a:r>
            <a:endParaRPr lang="en-US" dirty="0"/>
          </a:p>
        </p:txBody>
      </p:sp>
      <p:pic>
        <p:nvPicPr>
          <p:cNvPr id="8" name="Picture Placeholder 7" descr="DSC03623.jpg"/>
          <p:cNvPicPr>
            <a:picLocks noGrp="1" noChangeAspect="1"/>
          </p:cNvPicPr>
          <p:nvPr>
            <p:ph type="pic" idx="15"/>
          </p:nvPr>
        </p:nvPicPr>
        <p:blipFill>
          <a:blip r:embed="rId3" cstate="print"/>
          <a:srcRect l="17089" r="17089"/>
          <a:stretch>
            <a:fillRect/>
          </a:stretch>
        </p:blipFill>
        <p:spPr>
          <a:xfrm>
            <a:off x="153988" y="2209800"/>
            <a:ext cx="3438525" cy="3917950"/>
          </a:xfrm>
        </p:spPr>
      </p:pic>
      <p:pic>
        <p:nvPicPr>
          <p:cNvPr id="10" name="Picture Placeholder 9" descr="DSC03624.jpg"/>
          <p:cNvPicPr>
            <a:picLocks noGrp="1" noChangeAspect="1"/>
          </p:cNvPicPr>
          <p:nvPr>
            <p:ph type="pic" idx="21"/>
          </p:nvPr>
        </p:nvPicPr>
        <p:blipFill>
          <a:blip r:embed="rId4" cstate="print"/>
          <a:srcRect l="21699" r="21699"/>
          <a:stretch>
            <a:fillRect/>
          </a:stretch>
        </p:blipFill>
        <p:spPr>
          <a:xfrm>
            <a:off x="3889375" y="2209800"/>
            <a:ext cx="2930525" cy="3883025"/>
          </a:xfrm>
        </p:spPr>
      </p:pic>
      <p:pic>
        <p:nvPicPr>
          <p:cNvPr id="11" name="Picture Placeholder 10" descr="DSC03625.jpg"/>
          <p:cNvPicPr>
            <a:picLocks noGrp="1" noChangeAspect="1"/>
          </p:cNvPicPr>
          <p:nvPr>
            <p:ph type="pic" idx="22"/>
          </p:nvPr>
        </p:nvPicPr>
        <p:blipFill>
          <a:blip r:embed="rId5" cstate="print"/>
          <a:srcRect l="21936" r="21936"/>
          <a:stretch>
            <a:fillRect/>
          </a:stretch>
        </p:blipFill>
        <p:spPr>
          <a:xfrm>
            <a:off x="7124700" y="2209800"/>
            <a:ext cx="2932113" cy="3917950"/>
          </a:xfrm>
        </p:spPr>
      </p:pic>
      <p:pic>
        <p:nvPicPr>
          <p:cNvPr id="4" name="Picture 6" descr="C:\Documents and Settings\elev\My Documents\hjjtyhtyjhty.png"/>
          <p:cNvPicPr>
            <a:picLocks noChangeAspect="1" noChangeArrowheads="1"/>
          </p:cNvPicPr>
          <p:nvPr/>
        </p:nvPicPr>
        <p:blipFill>
          <a:blip r:embed="rId6" cstate="print"/>
          <a:srcRect/>
          <a:stretch>
            <a:fillRect/>
          </a:stretch>
        </p:blipFill>
        <p:spPr bwMode="auto">
          <a:xfrm>
            <a:off x="5533901" y="0"/>
            <a:ext cx="5080000" cy="635000"/>
          </a:xfrm>
          <a:prstGeom prst="rect">
            <a:avLst/>
          </a:prstGeom>
          <a:noFill/>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Documents and Settings\elev\My Documents\cacat cu ochi copy.png"/>
          <p:cNvPicPr>
            <a:picLocks noChangeAspect="1" noChangeArrowheads="1"/>
          </p:cNvPicPr>
          <p:nvPr/>
        </p:nvPicPr>
        <p:blipFill>
          <a:blip r:embed="rId2" cstate="print"/>
          <a:srcRect/>
          <a:stretch>
            <a:fillRect/>
          </a:stretch>
        </p:blipFill>
        <p:spPr bwMode="auto">
          <a:xfrm>
            <a:off x="8699500" y="5448300"/>
            <a:ext cx="3492500" cy="1409700"/>
          </a:xfrm>
          <a:prstGeom prst="rect">
            <a:avLst/>
          </a:prstGeom>
          <a:noFill/>
        </p:spPr>
      </p:pic>
      <p:sp>
        <p:nvSpPr>
          <p:cNvPr id="2" name="Title 1"/>
          <p:cNvSpPr>
            <a:spLocks noGrp="1"/>
          </p:cNvSpPr>
          <p:nvPr>
            <p:ph type="title"/>
          </p:nvPr>
        </p:nvSpPr>
        <p:spPr/>
        <p:txBody>
          <a:bodyPr/>
          <a:lstStyle/>
          <a:p>
            <a:r>
              <a:rPr lang="en-US" dirty="0" err="1" smtClean="0"/>
              <a:t>Imagini</a:t>
            </a:r>
            <a:r>
              <a:rPr lang="en-US" dirty="0" smtClean="0"/>
              <a:t> de la </a:t>
            </a:r>
            <a:r>
              <a:rPr lang="en-US" dirty="0" err="1" smtClean="0"/>
              <a:t>activitatea</a:t>
            </a:r>
            <a:r>
              <a:rPr lang="en-US" dirty="0" smtClean="0"/>
              <a:t> de 										</a:t>
            </a:r>
            <a:r>
              <a:rPr lang="en-US" dirty="0" err="1" smtClean="0"/>
              <a:t>diseminare</a:t>
            </a:r>
            <a:endParaRPr lang="en-US" dirty="0"/>
          </a:p>
        </p:txBody>
      </p:sp>
      <p:pic>
        <p:nvPicPr>
          <p:cNvPr id="8" name="Picture Placeholder 7" descr="DSC03626.jpg"/>
          <p:cNvPicPr>
            <a:picLocks noGrp="1" noChangeAspect="1"/>
          </p:cNvPicPr>
          <p:nvPr>
            <p:ph type="pic" idx="15"/>
          </p:nvPr>
        </p:nvPicPr>
        <p:blipFill>
          <a:blip r:embed="rId3" cstate="print"/>
          <a:srcRect l="17089" r="17089"/>
          <a:stretch>
            <a:fillRect/>
          </a:stretch>
        </p:blipFill>
        <p:spPr>
          <a:xfrm>
            <a:off x="153988" y="2209800"/>
            <a:ext cx="3438525" cy="3917950"/>
          </a:xfrm>
        </p:spPr>
      </p:pic>
      <p:pic>
        <p:nvPicPr>
          <p:cNvPr id="10" name="Picture Placeholder 9" descr="DSC03627.jpg"/>
          <p:cNvPicPr>
            <a:picLocks noGrp="1" noChangeAspect="1"/>
          </p:cNvPicPr>
          <p:nvPr>
            <p:ph type="pic" idx="21"/>
          </p:nvPr>
        </p:nvPicPr>
        <p:blipFill>
          <a:blip r:embed="rId4" cstate="print"/>
          <a:srcRect l="21699" r="21699"/>
          <a:stretch>
            <a:fillRect/>
          </a:stretch>
        </p:blipFill>
        <p:spPr>
          <a:xfrm>
            <a:off x="3889375" y="2209800"/>
            <a:ext cx="2930525" cy="3883025"/>
          </a:xfrm>
        </p:spPr>
      </p:pic>
      <p:pic>
        <p:nvPicPr>
          <p:cNvPr id="11" name="Picture Placeholder 10" descr="DSC03628.jpg"/>
          <p:cNvPicPr>
            <a:picLocks noGrp="1" noChangeAspect="1"/>
          </p:cNvPicPr>
          <p:nvPr>
            <p:ph type="pic" idx="22"/>
          </p:nvPr>
        </p:nvPicPr>
        <p:blipFill>
          <a:blip r:embed="rId5" cstate="print"/>
          <a:srcRect l="21936" r="21936"/>
          <a:stretch>
            <a:fillRect/>
          </a:stretch>
        </p:blipFill>
        <p:spPr>
          <a:xfrm>
            <a:off x="7124700" y="2209800"/>
            <a:ext cx="2932113" cy="3917950"/>
          </a:xfrm>
        </p:spPr>
      </p:pic>
      <p:pic>
        <p:nvPicPr>
          <p:cNvPr id="4" name="Picture 6" descr="C:\Documents and Settings\elev\My Documents\hjjtyhtyjhty.png"/>
          <p:cNvPicPr>
            <a:picLocks noChangeAspect="1" noChangeArrowheads="1"/>
          </p:cNvPicPr>
          <p:nvPr/>
        </p:nvPicPr>
        <p:blipFill>
          <a:blip r:embed="rId6" cstate="print"/>
          <a:srcRect/>
          <a:stretch>
            <a:fillRect/>
          </a:stretch>
        </p:blipFill>
        <p:spPr bwMode="auto">
          <a:xfrm>
            <a:off x="5533901" y="0"/>
            <a:ext cx="5080000" cy="635000"/>
          </a:xfrm>
          <a:prstGeom prst="rect">
            <a:avLst/>
          </a:prstGeom>
          <a:noFill/>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Documents and Settings\elev\My Documents\cacat cu ochi copy.png"/>
          <p:cNvPicPr>
            <a:picLocks noChangeAspect="1" noChangeArrowheads="1"/>
          </p:cNvPicPr>
          <p:nvPr/>
        </p:nvPicPr>
        <p:blipFill>
          <a:blip r:embed="rId2" cstate="print"/>
          <a:srcRect/>
          <a:stretch>
            <a:fillRect/>
          </a:stretch>
        </p:blipFill>
        <p:spPr bwMode="auto">
          <a:xfrm>
            <a:off x="8699500" y="5448300"/>
            <a:ext cx="3492500" cy="1409700"/>
          </a:xfrm>
          <a:prstGeom prst="rect">
            <a:avLst/>
          </a:prstGeom>
          <a:noFill/>
        </p:spPr>
      </p:pic>
      <p:sp>
        <p:nvSpPr>
          <p:cNvPr id="2" name="Title 1"/>
          <p:cNvSpPr>
            <a:spLocks noGrp="1"/>
          </p:cNvSpPr>
          <p:nvPr>
            <p:ph type="title"/>
          </p:nvPr>
        </p:nvSpPr>
        <p:spPr/>
        <p:txBody>
          <a:bodyPr/>
          <a:lstStyle/>
          <a:p>
            <a:r>
              <a:rPr lang="en-US" dirty="0" err="1" smtClean="0"/>
              <a:t>Imagini</a:t>
            </a:r>
            <a:r>
              <a:rPr lang="en-US" dirty="0" smtClean="0"/>
              <a:t> de la </a:t>
            </a:r>
            <a:r>
              <a:rPr lang="en-US" dirty="0" err="1" smtClean="0"/>
              <a:t>activitatea</a:t>
            </a:r>
            <a:r>
              <a:rPr lang="en-US" dirty="0" smtClean="0"/>
              <a:t> de 										</a:t>
            </a:r>
            <a:r>
              <a:rPr lang="en-US" dirty="0" err="1" smtClean="0"/>
              <a:t>diseminare</a:t>
            </a:r>
            <a:endParaRPr lang="en-US" dirty="0"/>
          </a:p>
        </p:txBody>
      </p:sp>
      <p:pic>
        <p:nvPicPr>
          <p:cNvPr id="8" name="Picture Placeholder 7" descr="DSC03629.jpg"/>
          <p:cNvPicPr>
            <a:picLocks noGrp="1" noChangeAspect="1"/>
          </p:cNvPicPr>
          <p:nvPr>
            <p:ph type="pic" idx="15"/>
          </p:nvPr>
        </p:nvPicPr>
        <p:blipFill>
          <a:blip r:embed="rId3" cstate="print"/>
          <a:srcRect l="17089" r="17089"/>
          <a:stretch>
            <a:fillRect/>
          </a:stretch>
        </p:blipFill>
        <p:spPr>
          <a:xfrm>
            <a:off x="153988" y="2209800"/>
            <a:ext cx="3438525" cy="3917950"/>
          </a:xfrm>
        </p:spPr>
      </p:pic>
      <p:pic>
        <p:nvPicPr>
          <p:cNvPr id="10" name="Picture Placeholder 9" descr="DSC03630.jpg"/>
          <p:cNvPicPr>
            <a:picLocks noGrp="1" noChangeAspect="1"/>
          </p:cNvPicPr>
          <p:nvPr>
            <p:ph type="pic" idx="21"/>
          </p:nvPr>
        </p:nvPicPr>
        <p:blipFill>
          <a:blip r:embed="rId4" cstate="print"/>
          <a:srcRect l="21699" r="21699"/>
          <a:stretch>
            <a:fillRect/>
          </a:stretch>
        </p:blipFill>
        <p:spPr>
          <a:xfrm>
            <a:off x="3889375" y="2209800"/>
            <a:ext cx="2930525" cy="3883025"/>
          </a:xfrm>
        </p:spPr>
      </p:pic>
      <p:pic>
        <p:nvPicPr>
          <p:cNvPr id="11" name="Picture Placeholder 10" descr="DSC03632.jpg"/>
          <p:cNvPicPr>
            <a:picLocks noGrp="1" noChangeAspect="1"/>
          </p:cNvPicPr>
          <p:nvPr>
            <p:ph type="pic" idx="22"/>
          </p:nvPr>
        </p:nvPicPr>
        <p:blipFill>
          <a:blip r:embed="rId5" cstate="print"/>
          <a:srcRect l="21936" r="21936"/>
          <a:stretch>
            <a:fillRect/>
          </a:stretch>
        </p:blipFill>
        <p:spPr>
          <a:xfrm>
            <a:off x="7124700" y="2209800"/>
            <a:ext cx="2932113" cy="3917950"/>
          </a:xfrm>
        </p:spPr>
      </p:pic>
      <p:pic>
        <p:nvPicPr>
          <p:cNvPr id="4" name="Picture 6" descr="C:\Documents and Settings\elev\My Documents\hjjtyhtyjhty.png"/>
          <p:cNvPicPr>
            <a:picLocks noChangeAspect="1" noChangeArrowheads="1"/>
          </p:cNvPicPr>
          <p:nvPr/>
        </p:nvPicPr>
        <p:blipFill>
          <a:blip r:embed="rId6" cstate="print"/>
          <a:srcRect/>
          <a:stretch>
            <a:fillRect/>
          </a:stretch>
        </p:blipFill>
        <p:spPr bwMode="auto">
          <a:xfrm>
            <a:off x="5533901" y="0"/>
            <a:ext cx="5080000" cy="635000"/>
          </a:xfrm>
          <a:prstGeom prst="rect">
            <a:avLst/>
          </a:prstGeom>
          <a:noFill/>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38938" y="2048699"/>
            <a:ext cx="4396339" cy="4195763"/>
          </a:xfrm>
        </p:spPr>
        <p:txBody>
          <a:bodyPr>
            <a:normAutofit/>
          </a:bodyPr>
          <a:lstStyle/>
          <a:p>
            <a:r>
              <a:rPr lang="ro-RO" dirty="0" smtClean="0"/>
              <a:t>I</a:t>
            </a:r>
            <a:r>
              <a:rPr lang="vi-VN" dirty="0" smtClean="0"/>
              <a:t>nstalarea corectă a mufelor terminale şi instalarea celor fixe pe perete;</a:t>
            </a:r>
          </a:p>
          <a:p>
            <a:r>
              <a:rPr lang="ro-RO" dirty="0" smtClean="0"/>
              <a:t>C</a:t>
            </a:r>
            <a:r>
              <a:rPr lang="vi-VN" dirty="0" smtClean="0"/>
              <a:t>onfigurarea unui router cu interfaţă grafică pentru DHCP şi apoi pentru IP fix;</a:t>
            </a:r>
            <a:endParaRPr lang="ro-RO" dirty="0" smtClean="0"/>
          </a:p>
          <a:p>
            <a:r>
              <a:rPr lang="ro-RO" dirty="0" smtClean="0"/>
              <a:t>S</a:t>
            </a:r>
            <a:r>
              <a:rPr lang="vi-VN" dirty="0" smtClean="0"/>
              <a:t>etarea pc-urilor din reţea fie folosind DHCP fie IP fixe;</a:t>
            </a:r>
          </a:p>
          <a:p>
            <a:endParaRPr lang="ro-RO" dirty="0" smtClean="0"/>
          </a:p>
        </p:txBody>
      </p:sp>
      <p:pic>
        <p:nvPicPr>
          <p:cNvPr id="7" name="Picture 4" descr="C:\Documents and Settings\elev\My Documents\cacat cu ochi copy.png"/>
          <p:cNvPicPr>
            <a:picLocks noChangeAspect="1" noChangeArrowheads="1"/>
          </p:cNvPicPr>
          <p:nvPr/>
        </p:nvPicPr>
        <p:blipFill>
          <a:blip r:embed="rId2" cstate="print"/>
          <a:srcRect/>
          <a:stretch>
            <a:fillRect/>
          </a:stretch>
        </p:blipFill>
        <p:spPr bwMode="auto">
          <a:xfrm>
            <a:off x="8699500" y="5448300"/>
            <a:ext cx="3492500" cy="1409700"/>
          </a:xfrm>
          <a:prstGeom prst="rect">
            <a:avLst/>
          </a:prstGeom>
          <a:noFill/>
        </p:spPr>
      </p:pic>
      <p:pic>
        <p:nvPicPr>
          <p:cNvPr id="9" name="Picture 6" descr="C:\Documents and Settings\elev\My Documents\hjjtyhtyjhty.png"/>
          <p:cNvPicPr>
            <a:picLocks noChangeAspect="1" noChangeArrowheads="1"/>
          </p:cNvPicPr>
          <p:nvPr/>
        </p:nvPicPr>
        <p:blipFill>
          <a:blip r:embed="rId3" cstate="print"/>
          <a:srcRect/>
          <a:stretch>
            <a:fillRect/>
          </a:stretch>
        </p:blipFill>
        <p:spPr bwMode="auto">
          <a:xfrm>
            <a:off x="5533901" y="0"/>
            <a:ext cx="5080000" cy="635000"/>
          </a:xfrm>
          <a:prstGeom prst="rect">
            <a:avLst/>
          </a:prstGeom>
          <a:noFill/>
        </p:spPr>
      </p:pic>
      <p:sp>
        <p:nvSpPr>
          <p:cNvPr id="10" name="Content Placeholder 2"/>
          <p:cNvSpPr>
            <a:spLocks noGrp="1"/>
          </p:cNvSpPr>
          <p:nvPr>
            <p:ph sz="half" idx="1"/>
          </p:nvPr>
        </p:nvSpPr>
        <p:spPr>
          <a:xfrm>
            <a:off x="5639686" y="2072450"/>
            <a:ext cx="4396339" cy="4195763"/>
          </a:xfrm>
        </p:spPr>
        <p:txBody>
          <a:bodyPr>
            <a:normAutofit/>
          </a:bodyPr>
          <a:lstStyle/>
          <a:p>
            <a:r>
              <a:rPr lang="ro-RO" dirty="0" smtClean="0"/>
              <a:t>P</a:t>
            </a:r>
            <a:r>
              <a:rPr lang="vi-VN" dirty="0" smtClean="0"/>
              <a:t>roiectarea unei reţele pentru o companie mică  (tipuri echipamente folosite, număr de servere necesar, număr de calculatoare gestionate, tehnologii folosite(fibră optică, cablu cupru, wifi); </a:t>
            </a:r>
            <a:endParaRPr lang="ro-RO" dirty="0" smtClean="0"/>
          </a:p>
          <a:p>
            <a:r>
              <a:rPr lang="ro-RO" dirty="0" smtClean="0"/>
              <a:t>I</a:t>
            </a:r>
            <a:r>
              <a:rPr lang="vi-VN" dirty="0" smtClean="0"/>
              <a:t>nstalarea unei minireţele LAN în laborator, configurare şi testare;</a:t>
            </a:r>
          </a:p>
          <a:p>
            <a:pPr>
              <a:buNone/>
            </a:pPr>
            <a:endParaRPr lang="ro-RO" dirty="0" smtClean="0"/>
          </a:p>
        </p:txBody>
      </p:sp>
      <p:pic>
        <p:nvPicPr>
          <p:cNvPr id="40962" name="Picture 2" descr="C:\Users\Elev\Documents\Courses.png"/>
          <p:cNvPicPr>
            <a:picLocks noChangeAspect="1" noChangeArrowheads="1"/>
          </p:cNvPicPr>
          <p:nvPr/>
        </p:nvPicPr>
        <p:blipFill>
          <a:blip r:embed="rId4"/>
          <a:srcRect/>
          <a:stretch>
            <a:fillRect/>
          </a:stretch>
        </p:blipFill>
        <p:spPr bwMode="auto">
          <a:xfrm>
            <a:off x="641268" y="454459"/>
            <a:ext cx="1243074" cy="1243074"/>
          </a:xfrm>
          <a:prstGeom prst="rect">
            <a:avLst/>
          </a:prstGeom>
          <a:noFill/>
        </p:spPr>
      </p:pic>
      <p:sp>
        <p:nvSpPr>
          <p:cNvPr id="2" name="Title 1"/>
          <p:cNvSpPr>
            <a:spLocks noGrp="1"/>
          </p:cNvSpPr>
          <p:nvPr>
            <p:ph type="title"/>
          </p:nvPr>
        </p:nvSpPr>
        <p:spPr>
          <a:xfrm>
            <a:off x="1385989" y="1046484"/>
            <a:ext cx="9404723" cy="1400530"/>
          </a:xfrm>
        </p:spPr>
        <p:txBody>
          <a:bodyPr/>
          <a:lstStyle/>
          <a:p>
            <a:r>
              <a:rPr lang="ro-RO" dirty="0" smtClean="0"/>
              <a:t>Ce am învățat</a:t>
            </a:r>
            <a:endParaRPr lang="en-US" dirty="0"/>
          </a:p>
        </p:txBody>
      </p:sp>
    </p:spTree>
    <p:extLst>
      <p:ext uri="{BB962C8B-B14F-4D97-AF65-F5344CB8AC3E}">
        <p14:creationId xmlns:p14="http://schemas.microsoft.com/office/powerpoint/2010/main" xmlns="" val="1156678871"/>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descr="C:\Users\Elev\Brilliant_Idea_Barnstar_Hires.png"/>
          <p:cNvPicPr>
            <a:picLocks noChangeAspect="1" noChangeArrowheads="1"/>
          </p:cNvPicPr>
          <p:nvPr/>
        </p:nvPicPr>
        <p:blipFill>
          <a:blip r:embed="rId2" cstate="print"/>
          <a:srcRect/>
          <a:stretch>
            <a:fillRect/>
          </a:stretch>
        </p:blipFill>
        <p:spPr bwMode="auto">
          <a:xfrm>
            <a:off x="0" y="0"/>
            <a:ext cx="1537369" cy="1460500"/>
          </a:xfrm>
          <a:prstGeom prst="rect">
            <a:avLst/>
          </a:prstGeom>
          <a:noFill/>
        </p:spPr>
      </p:pic>
      <p:sp>
        <p:nvSpPr>
          <p:cNvPr id="5" name="Titlu 4"/>
          <p:cNvSpPr>
            <a:spLocks noGrp="1"/>
          </p:cNvSpPr>
          <p:nvPr>
            <p:ph type="title"/>
          </p:nvPr>
        </p:nvSpPr>
        <p:spPr>
          <a:xfrm>
            <a:off x="963611" y="452718"/>
            <a:ext cx="9404723" cy="1400530"/>
          </a:xfrm>
        </p:spPr>
        <p:txBody>
          <a:bodyPr/>
          <a:lstStyle/>
          <a:p>
            <a:r>
              <a:rPr lang="ro-RO" dirty="0" smtClean="0"/>
              <a:t>Impresii</a:t>
            </a:r>
            <a:endParaRPr lang="ro-RO" dirty="0"/>
          </a:p>
        </p:txBody>
      </p:sp>
      <p:sp>
        <p:nvSpPr>
          <p:cNvPr id="6" name="Substituent conținut 5"/>
          <p:cNvSpPr>
            <a:spLocks noGrp="1"/>
          </p:cNvSpPr>
          <p:nvPr>
            <p:ph idx="1"/>
          </p:nvPr>
        </p:nvSpPr>
        <p:spPr/>
        <p:txBody>
          <a:bodyPr/>
          <a:lstStyle/>
          <a:p>
            <a:r>
              <a:rPr lang="pt-BR" dirty="0" smtClean="0">
                <a:hlinkClick r:id="rId3"/>
              </a:rPr>
              <a:t>Andreea Oprea</a:t>
            </a:r>
            <a:r>
              <a:rPr lang="pt-BR" dirty="0" smtClean="0"/>
              <a:t> O experien</a:t>
            </a:r>
            <a:r>
              <a:rPr lang="ro-RO" dirty="0" err="1" smtClean="0"/>
              <a:t>ță</a:t>
            </a:r>
            <a:r>
              <a:rPr lang="pt-BR" dirty="0" smtClean="0"/>
              <a:t> de neuitat pe care a</a:t>
            </a:r>
            <a:r>
              <a:rPr lang="ro-RO" dirty="0" smtClean="0"/>
              <a:t>ș</a:t>
            </a:r>
            <a:r>
              <a:rPr lang="pt-BR" dirty="0" smtClean="0"/>
              <a:t> vrea s</a:t>
            </a:r>
            <a:r>
              <a:rPr lang="ro-RO" dirty="0" smtClean="0"/>
              <a:t>ă</a:t>
            </a:r>
            <a:r>
              <a:rPr lang="pt-BR" dirty="0" smtClean="0"/>
              <a:t> o retr</a:t>
            </a:r>
            <a:r>
              <a:rPr lang="ro-RO" dirty="0" smtClean="0"/>
              <a:t>ă</a:t>
            </a:r>
            <a:r>
              <a:rPr lang="pt-BR" dirty="0" smtClean="0"/>
              <a:t>iesc</a:t>
            </a:r>
            <a:r>
              <a:rPr lang="ro-RO" dirty="0" smtClean="0"/>
              <a:t>.</a:t>
            </a:r>
          </a:p>
          <a:p>
            <a:endParaRPr lang="ro-RO" dirty="0" smtClean="0"/>
          </a:p>
          <a:p>
            <a:r>
              <a:rPr lang="ro-RO" u="sng" dirty="0" smtClean="0">
                <a:solidFill>
                  <a:schemeClr val="accent1">
                    <a:lumMod val="60000"/>
                    <a:lumOff val="40000"/>
                  </a:schemeClr>
                </a:solidFill>
              </a:rPr>
              <a:t>Costel </a:t>
            </a:r>
            <a:r>
              <a:rPr lang="ro-RO" u="sng" dirty="0" err="1" smtClean="0">
                <a:solidFill>
                  <a:schemeClr val="accent1">
                    <a:lumMod val="60000"/>
                    <a:lumOff val="40000"/>
                  </a:schemeClr>
                </a:solidFill>
              </a:rPr>
              <a:t>Țuiu</a:t>
            </a:r>
            <a:r>
              <a:rPr lang="ro-RO" u="sng" dirty="0" smtClean="0">
                <a:solidFill>
                  <a:schemeClr val="accent1">
                    <a:lumMod val="60000"/>
                    <a:lumOff val="40000"/>
                  </a:schemeClr>
                </a:solidFill>
              </a:rPr>
              <a:t> </a:t>
            </a:r>
            <a:r>
              <a:rPr lang="ro-RO" dirty="0" smtClean="0"/>
              <a:t>În afară că am practicat o posibilă meserie de viitor, nu am cuvinte să pot explica experiența trăită. </a:t>
            </a:r>
          </a:p>
          <a:p>
            <a:endParaRPr lang="ro-RO" dirty="0" smtClean="0"/>
          </a:p>
          <a:p>
            <a:r>
              <a:rPr lang="ro-RO" dirty="0" smtClean="0">
                <a:hlinkClick r:id="rId4"/>
              </a:rPr>
              <a:t>Sofia </a:t>
            </a:r>
            <a:r>
              <a:rPr lang="ro-RO" dirty="0" err="1" smtClean="0">
                <a:hlinkClick r:id="rId4"/>
              </a:rPr>
              <a:t>Huștiu</a:t>
            </a:r>
            <a:r>
              <a:rPr lang="ro-RO" dirty="0" smtClean="0"/>
              <a:t> În timpul stagiului am trăit o experiența unică în viață, am descoperit despre o nouă cultură, alte obiceiuri, dar cel mai important lucru este că am avut parte de niște cursuri care cu siguranță ne vor ajuta in viitor.</a:t>
            </a:r>
          </a:p>
          <a:p>
            <a:endParaRPr lang="pt-BR" dirty="0" smtClean="0"/>
          </a:p>
        </p:txBody>
      </p:sp>
      <p:pic>
        <p:nvPicPr>
          <p:cNvPr id="9" name="Picture 4" descr="C:\Documents and Settings\elev\My Documents\cacat cu ochi copy.png"/>
          <p:cNvPicPr>
            <a:picLocks noChangeAspect="1" noChangeArrowheads="1"/>
          </p:cNvPicPr>
          <p:nvPr/>
        </p:nvPicPr>
        <p:blipFill>
          <a:blip r:embed="rId5" cstate="print"/>
          <a:srcRect/>
          <a:stretch>
            <a:fillRect/>
          </a:stretch>
        </p:blipFill>
        <p:spPr bwMode="auto">
          <a:xfrm>
            <a:off x="8699500" y="5448300"/>
            <a:ext cx="3492500" cy="1409700"/>
          </a:xfrm>
          <a:prstGeom prst="rect">
            <a:avLst/>
          </a:prstGeom>
          <a:noFill/>
        </p:spPr>
      </p:pic>
      <p:pic>
        <p:nvPicPr>
          <p:cNvPr id="10" name="Picture 6" descr="C:\Documents and Settings\elev\My Documents\hjjtyhtyjhty.png"/>
          <p:cNvPicPr>
            <a:picLocks noChangeAspect="1" noChangeArrowheads="1"/>
          </p:cNvPicPr>
          <p:nvPr/>
        </p:nvPicPr>
        <p:blipFill>
          <a:blip r:embed="rId6" cstate="print"/>
          <a:srcRect/>
          <a:stretch>
            <a:fillRect/>
          </a:stretch>
        </p:blipFill>
        <p:spPr bwMode="auto">
          <a:xfrm>
            <a:off x="5533901" y="0"/>
            <a:ext cx="5080000" cy="635000"/>
          </a:xfrm>
          <a:prstGeom prst="rect">
            <a:avLst/>
          </a:prstGeom>
          <a:noFill/>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descr="C:\Users\Elev\Brilliant_Idea_Barnstar_Hires.png"/>
          <p:cNvPicPr>
            <a:picLocks noChangeAspect="1" noChangeArrowheads="1"/>
          </p:cNvPicPr>
          <p:nvPr/>
        </p:nvPicPr>
        <p:blipFill>
          <a:blip r:embed="rId2" cstate="print"/>
          <a:srcRect/>
          <a:stretch>
            <a:fillRect/>
          </a:stretch>
        </p:blipFill>
        <p:spPr bwMode="auto">
          <a:xfrm>
            <a:off x="0" y="0"/>
            <a:ext cx="1537369" cy="1460500"/>
          </a:xfrm>
          <a:prstGeom prst="rect">
            <a:avLst/>
          </a:prstGeom>
          <a:noFill/>
        </p:spPr>
      </p:pic>
      <p:sp>
        <p:nvSpPr>
          <p:cNvPr id="5" name="Titlu 4"/>
          <p:cNvSpPr>
            <a:spLocks noGrp="1"/>
          </p:cNvSpPr>
          <p:nvPr>
            <p:ph type="title"/>
          </p:nvPr>
        </p:nvSpPr>
        <p:spPr>
          <a:xfrm>
            <a:off x="963611" y="452718"/>
            <a:ext cx="9404723" cy="1400530"/>
          </a:xfrm>
        </p:spPr>
        <p:txBody>
          <a:bodyPr/>
          <a:lstStyle/>
          <a:p>
            <a:r>
              <a:rPr lang="ro-RO" dirty="0" smtClean="0"/>
              <a:t>Impresii</a:t>
            </a:r>
            <a:endParaRPr lang="ro-RO" dirty="0"/>
          </a:p>
        </p:txBody>
      </p:sp>
      <p:sp>
        <p:nvSpPr>
          <p:cNvPr id="6" name="Substituent conținut 5"/>
          <p:cNvSpPr>
            <a:spLocks noGrp="1"/>
          </p:cNvSpPr>
          <p:nvPr>
            <p:ph idx="1"/>
          </p:nvPr>
        </p:nvSpPr>
        <p:spPr/>
        <p:txBody>
          <a:bodyPr>
            <a:normAutofit fontScale="92500" lnSpcReduction="10000"/>
          </a:bodyPr>
          <a:lstStyle/>
          <a:p>
            <a:endParaRPr lang="ro-RO" dirty="0" smtClean="0"/>
          </a:p>
          <a:p>
            <a:r>
              <a:rPr lang="ro-RO" dirty="0" smtClean="0">
                <a:hlinkClick r:id="rId3"/>
              </a:rPr>
              <a:t>Irinel Mihai</a:t>
            </a:r>
            <a:r>
              <a:rPr lang="ro-RO" dirty="0" smtClean="0"/>
              <a:t> Stagiul din Germania ne-a </a:t>
            </a:r>
            <a:r>
              <a:rPr lang="ro-RO" dirty="0" err="1" smtClean="0"/>
              <a:t>invățat</a:t>
            </a:r>
            <a:r>
              <a:rPr lang="ro-RO" dirty="0" smtClean="0"/>
              <a:t> cum să ne integrăm repede ca o familie cu niște oameni, majoritatea din ei necunoscuți, să lucrăm eficient în echipă și să ne distrăm la maxim in timpul rămas liber. Pe lângă toate acestea, a fost o ocazie unică de a cunoaște oameni străini, o țară cu totul diferită de a noastră ca mentalitate, cultură și nivel de trai, ceea ce face din stagiu o experiență de neuitat.</a:t>
            </a:r>
          </a:p>
          <a:p>
            <a:r>
              <a:rPr lang="ro-RO" u="sng" dirty="0" smtClean="0">
                <a:solidFill>
                  <a:schemeClr val="accent1">
                    <a:lumMod val="60000"/>
                    <a:lumOff val="40000"/>
                  </a:schemeClr>
                </a:solidFill>
              </a:rPr>
              <a:t>Ioana </a:t>
            </a:r>
            <a:r>
              <a:rPr lang="ro-RO" u="sng" dirty="0" err="1" smtClean="0">
                <a:solidFill>
                  <a:schemeClr val="accent1">
                    <a:lumMod val="60000"/>
                    <a:lumOff val="40000"/>
                  </a:schemeClr>
                </a:solidFill>
              </a:rPr>
              <a:t>Chirila</a:t>
            </a:r>
            <a:r>
              <a:rPr lang="ro-RO" u="sng" dirty="0" smtClean="0">
                <a:solidFill>
                  <a:schemeClr val="accent1">
                    <a:lumMod val="60000"/>
                    <a:lumOff val="40000"/>
                  </a:schemeClr>
                </a:solidFill>
              </a:rPr>
              <a:t> </a:t>
            </a:r>
            <a:r>
              <a:rPr lang="ro-RO" dirty="0" smtClean="0"/>
              <a:t>Pentru mine acest proiect a reprezentat o oportunitate pentru a învăța lucruri noi, pentru a cunoaște persoane mai mult sau mai puțin noi și a vizita locuri superbe. În Germania am descoperit un oraș micuț, liniștit, însorit (mai mult sau mai puțin) cu oameni calmi, dar destul de reci. A fost o atmosferă plăcută, relaxantă și o experiență unică pe care mi-aș dori mult să o mai pot repeta.</a:t>
            </a:r>
            <a:br>
              <a:rPr lang="ro-RO" dirty="0" smtClean="0"/>
            </a:br>
            <a:endParaRPr lang="ro-RO" dirty="0" smtClean="0"/>
          </a:p>
        </p:txBody>
      </p:sp>
      <p:pic>
        <p:nvPicPr>
          <p:cNvPr id="9" name="Picture 4" descr="C:\Documents and Settings\elev\My Documents\cacat cu ochi copy.png"/>
          <p:cNvPicPr>
            <a:picLocks noChangeAspect="1" noChangeArrowheads="1"/>
          </p:cNvPicPr>
          <p:nvPr/>
        </p:nvPicPr>
        <p:blipFill>
          <a:blip r:embed="rId4" cstate="print"/>
          <a:srcRect/>
          <a:stretch>
            <a:fillRect/>
          </a:stretch>
        </p:blipFill>
        <p:spPr bwMode="auto">
          <a:xfrm>
            <a:off x="8699500" y="5448300"/>
            <a:ext cx="3492500" cy="1409700"/>
          </a:xfrm>
          <a:prstGeom prst="rect">
            <a:avLst/>
          </a:prstGeom>
          <a:noFill/>
        </p:spPr>
      </p:pic>
      <p:pic>
        <p:nvPicPr>
          <p:cNvPr id="10" name="Picture 6" descr="C:\Documents and Settings\elev\My Documents\hjjtyhtyjhty.png"/>
          <p:cNvPicPr>
            <a:picLocks noChangeAspect="1" noChangeArrowheads="1"/>
          </p:cNvPicPr>
          <p:nvPr/>
        </p:nvPicPr>
        <p:blipFill>
          <a:blip r:embed="rId5" cstate="print"/>
          <a:srcRect/>
          <a:stretch>
            <a:fillRect/>
          </a:stretch>
        </p:blipFill>
        <p:spPr bwMode="auto">
          <a:xfrm>
            <a:off x="5533901" y="0"/>
            <a:ext cx="5080000" cy="635000"/>
          </a:xfrm>
          <a:prstGeom prst="rect">
            <a:avLst/>
          </a:prstGeom>
          <a:noFill/>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989" y="1046484"/>
            <a:ext cx="9404723" cy="1400530"/>
          </a:xfrm>
        </p:spPr>
        <p:txBody>
          <a:bodyPr/>
          <a:lstStyle/>
          <a:p>
            <a:r>
              <a:rPr lang="ro-RO" dirty="0" smtClean="0"/>
              <a:t>Obiective</a:t>
            </a:r>
            <a:endParaRPr lang="en-US" dirty="0"/>
          </a:p>
        </p:txBody>
      </p:sp>
      <p:sp>
        <p:nvSpPr>
          <p:cNvPr id="3" name="Content Placeholder 2"/>
          <p:cNvSpPr>
            <a:spLocks noGrp="1"/>
          </p:cNvSpPr>
          <p:nvPr>
            <p:ph sz="half" idx="1"/>
          </p:nvPr>
        </p:nvSpPr>
        <p:spPr>
          <a:xfrm>
            <a:off x="1138938" y="2048699"/>
            <a:ext cx="4396339" cy="4195763"/>
          </a:xfrm>
        </p:spPr>
        <p:txBody>
          <a:bodyPr>
            <a:normAutofit/>
          </a:bodyPr>
          <a:lstStyle/>
          <a:p>
            <a:r>
              <a:rPr lang="ro-RO" dirty="0" smtClean="0"/>
              <a:t>Dezvoltarea competențelor de proiectare, configurare și întreținere a rețelelor de calculatoare;</a:t>
            </a:r>
          </a:p>
          <a:p>
            <a:r>
              <a:rPr lang="ro-RO" dirty="0" smtClean="0"/>
              <a:t>Dezvoltarea abilităților de administrare a resurselor IT orientate către client;</a:t>
            </a:r>
          </a:p>
        </p:txBody>
      </p:sp>
      <p:pic>
        <p:nvPicPr>
          <p:cNvPr id="2050" name="Picture 2" descr="C:\Documents and Settings\elev\My Documents\Downloads\objective.png"/>
          <p:cNvPicPr>
            <a:picLocks noChangeAspect="1" noChangeArrowheads="1"/>
          </p:cNvPicPr>
          <p:nvPr/>
        </p:nvPicPr>
        <p:blipFill>
          <a:blip r:embed="rId2" cstate="print"/>
          <a:srcRect/>
          <a:stretch>
            <a:fillRect/>
          </a:stretch>
        </p:blipFill>
        <p:spPr bwMode="auto">
          <a:xfrm>
            <a:off x="154380" y="0"/>
            <a:ext cx="1698171" cy="1576873"/>
          </a:xfrm>
          <a:prstGeom prst="rect">
            <a:avLst/>
          </a:prstGeom>
          <a:noFill/>
        </p:spPr>
      </p:pic>
      <p:pic>
        <p:nvPicPr>
          <p:cNvPr id="7" name="Picture 4" descr="C:\Documents and Settings\elev\My Documents\cacat cu ochi copy.png"/>
          <p:cNvPicPr>
            <a:picLocks noChangeAspect="1" noChangeArrowheads="1"/>
          </p:cNvPicPr>
          <p:nvPr/>
        </p:nvPicPr>
        <p:blipFill>
          <a:blip r:embed="rId3" cstate="print"/>
          <a:srcRect/>
          <a:stretch>
            <a:fillRect/>
          </a:stretch>
        </p:blipFill>
        <p:spPr bwMode="auto">
          <a:xfrm>
            <a:off x="8699500" y="5448300"/>
            <a:ext cx="3492500" cy="1409700"/>
          </a:xfrm>
          <a:prstGeom prst="rect">
            <a:avLst/>
          </a:prstGeom>
          <a:noFill/>
        </p:spPr>
      </p:pic>
      <p:pic>
        <p:nvPicPr>
          <p:cNvPr id="9" name="Picture 6" descr="C:\Documents and Settings\elev\My Documents\hjjtyhtyjhty.png"/>
          <p:cNvPicPr>
            <a:picLocks noChangeAspect="1" noChangeArrowheads="1"/>
          </p:cNvPicPr>
          <p:nvPr/>
        </p:nvPicPr>
        <p:blipFill>
          <a:blip r:embed="rId4" cstate="print"/>
          <a:srcRect/>
          <a:stretch>
            <a:fillRect/>
          </a:stretch>
        </p:blipFill>
        <p:spPr bwMode="auto">
          <a:xfrm>
            <a:off x="5533901" y="0"/>
            <a:ext cx="5080000" cy="635000"/>
          </a:xfrm>
          <a:prstGeom prst="rect">
            <a:avLst/>
          </a:prstGeom>
          <a:noFill/>
        </p:spPr>
      </p:pic>
      <p:sp>
        <p:nvSpPr>
          <p:cNvPr id="10" name="Content Placeholder 2"/>
          <p:cNvSpPr>
            <a:spLocks noGrp="1"/>
          </p:cNvSpPr>
          <p:nvPr>
            <p:ph sz="half" idx="1"/>
          </p:nvPr>
        </p:nvSpPr>
        <p:spPr>
          <a:xfrm>
            <a:off x="5639686" y="2072450"/>
            <a:ext cx="4396339" cy="4195763"/>
          </a:xfrm>
        </p:spPr>
        <p:txBody>
          <a:bodyPr>
            <a:normAutofit/>
          </a:bodyPr>
          <a:lstStyle/>
          <a:p>
            <a:r>
              <a:rPr lang="ro-RO" dirty="0" smtClean="0"/>
              <a:t>Formarea valorilor si atitudinilor corelate cu standardul ocupațional European de administrator rețea;</a:t>
            </a:r>
          </a:p>
        </p:txBody>
      </p:sp>
    </p:spTree>
    <p:extLst>
      <p:ext uri="{BB962C8B-B14F-4D97-AF65-F5344CB8AC3E}">
        <p14:creationId xmlns:p14="http://schemas.microsoft.com/office/powerpoint/2010/main" xmlns="" val="1156678871"/>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descr="C:\Users\Elev\Brilliant_Idea_Barnstar_Hires.png"/>
          <p:cNvPicPr>
            <a:picLocks noChangeAspect="1" noChangeArrowheads="1"/>
          </p:cNvPicPr>
          <p:nvPr/>
        </p:nvPicPr>
        <p:blipFill>
          <a:blip r:embed="rId2" cstate="print"/>
          <a:srcRect/>
          <a:stretch>
            <a:fillRect/>
          </a:stretch>
        </p:blipFill>
        <p:spPr bwMode="auto">
          <a:xfrm>
            <a:off x="0" y="0"/>
            <a:ext cx="1537369" cy="1460500"/>
          </a:xfrm>
          <a:prstGeom prst="rect">
            <a:avLst/>
          </a:prstGeom>
          <a:noFill/>
        </p:spPr>
      </p:pic>
      <p:sp>
        <p:nvSpPr>
          <p:cNvPr id="5" name="Titlu 4"/>
          <p:cNvSpPr>
            <a:spLocks noGrp="1"/>
          </p:cNvSpPr>
          <p:nvPr>
            <p:ph type="title"/>
          </p:nvPr>
        </p:nvSpPr>
        <p:spPr>
          <a:xfrm>
            <a:off x="963611" y="452718"/>
            <a:ext cx="9404723" cy="1400530"/>
          </a:xfrm>
        </p:spPr>
        <p:txBody>
          <a:bodyPr/>
          <a:lstStyle/>
          <a:p>
            <a:r>
              <a:rPr lang="ro-RO" dirty="0" smtClean="0"/>
              <a:t>Impresii</a:t>
            </a:r>
            <a:endParaRPr lang="ro-RO" dirty="0"/>
          </a:p>
        </p:txBody>
      </p:sp>
      <p:sp>
        <p:nvSpPr>
          <p:cNvPr id="6" name="Substituent conținut 5"/>
          <p:cNvSpPr>
            <a:spLocks noGrp="1"/>
          </p:cNvSpPr>
          <p:nvPr>
            <p:ph idx="1"/>
          </p:nvPr>
        </p:nvSpPr>
        <p:spPr/>
        <p:txBody>
          <a:bodyPr>
            <a:normAutofit/>
          </a:bodyPr>
          <a:lstStyle/>
          <a:p>
            <a:r>
              <a:rPr lang="ro-RO" u="sng" dirty="0" smtClean="0">
                <a:solidFill>
                  <a:schemeClr val="accent1">
                    <a:lumMod val="60000"/>
                    <a:lumOff val="40000"/>
                  </a:schemeClr>
                </a:solidFill>
              </a:rPr>
              <a:t>Amos </a:t>
            </a:r>
            <a:r>
              <a:rPr lang="ro-RO" u="sng" dirty="0" err="1" smtClean="0">
                <a:solidFill>
                  <a:schemeClr val="accent1">
                    <a:lumMod val="60000"/>
                    <a:lumOff val="40000"/>
                  </a:schemeClr>
                </a:solidFill>
              </a:rPr>
              <a:t>Neculau</a:t>
            </a:r>
            <a:r>
              <a:rPr lang="ro-RO" u="sng" dirty="0" smtClean="0">
                <a:solidFill>
                  <a:schemeClr val="accent1">
                    <a:lumMod val="60000"/>
                    <a:lumOff val="40000"/>
                  </a:schemeClr>
                </a:solidFill>
              </a:rPr>
              <a:t> </a:t>
            </a:r>
            <a:r>
              <a:rPr lang="ro-RO" dirty="0" smtClean="0"/>
              <a:t>A fost una dintre cele mai frumoase experiențe trăite. Timpul mi s-a părut destul de scurt, </a:t>
            </a:r>
            <a:r>
              <a:rPr lang="ro-RO" dirty="0" err="1" smtClean="0"/>
              <a:t>insă</a:t>
            </a:r>
            <a:r>
              <a:rPr lang="ro-RO" dirty="0" smtClean="0"/>
              <a:t> lecțiile au fost foarte bine prezentate.  Pot spune din tot sufletul că aș dori să-mi continui activitatea in acest domeniu. Oportunitățile pe care le am datorită acestui stagiu sunt foarte mari. Mulțumesc școlii și profesorilor care au s-au ocupat de proiect pentru că mi s-a oferit această ocazie.</a:t>
            </a:r>
          </a:p>
          <a:p>
            <a:r>
              <a:rPr lang="ro-RO" u="sng" dirty="0" smtClean="0">
                <a:solidFill>
                  <a:schemeClr val="accent1">
                    <a:lumMod val="60000"/>
                    <a:lumOff val="40000"/>
                  </a:schemeClr>
                </a:solidFill>
              </a:rPr>
              <a:t>Ioana Florea</a:t>
            </a:r>
            <a:r>
              <a:rPr lang="ro-RO" dirty="0" smtClean="0">
                <a:solidFill>
                  <a:schemeClr val="accent1">
                    <a:lumMod val="60000"/>
                    <a:lumOff val="40000"/>
                  </a:schemeClr>
                </a:solidFill>
              </a:rPr>
              <a:t> </a:t>
            </a:r>
            <a:r>
              <a:rPr lang="ro-RO" dirty="0" smtClean="0"/>
              <a:t>O perioadă plină de amintiri frumoase! Timp de trei săptămâni am învățat să mă integrez într-un grup aproape necunoscut. Nu garantez că voi continua pe aceasta linie, însa </a:t>
            </a:r>
            <a:r>
              <a:rPr lang="ro-RO" dirty="0" err="1" smtClean="0"/>
              <a:t>imi</a:t>
            </a:r>
            <a:r>
              <a:rPr lang="ro-RO" dirty="0" smtClean="0"/>
              <a:t> promit că îi voi ajuta pe toți cei ce au nevoie de cunoștințele dobândite în acest proiect. </a:t>
            </a:r>
            <a:br>
              <a:rPr lang="ro-RO" dirty="0" smtClean="0"/>
            </a:br>
            <a:endParaRPr lang="ro-RO" dirty="0" smtClean="0"/>
          </a:p>
        </p:txBody>
      </p:sp>
      <p:pic>
        <p:nvPicPr>
          <p:cNvPr id="9" name="Picture 4" descr="C:\Documents and Settings\elev\My Documents\cacat cu ochi copy.png"/>
          <p:cNvPicPr>
            <a:picLocks noChangeAspect="1" noChangeArrowheads="1"/>
          </p:cNvPicPr>
          <p:nvPr/>
        </p:nvPicPr>
        <p:blipFill>
          <a:blip r:embed="rId3" cstate="print"/>
          <a:srcRect/>
          <a:stretch>
            <a:fillRect/>
          </a:stretch>
        </p:blipFill>
        <p:spPr bwMode="auto">
          <a:xfrm>
            <a:off x="8699500" y="5448300"/>
            <a:ext cx="3492500" cy="1409700"/>
          </a:xfrm>
          <a:prstGeom prst="rect">
            <a:avLst/>
          </a:prstGeom>
          <a:noFill/>
        </p:spPr>
      </p:pic>
      <p:pic>
        <p:nvPicPr>
          <p:cNvPr id="10" name="Picture 6" descr="C:\Documents and Settings\elev\My Documents\hjjtyhtyjhty.png"/>
          <p:cNvPicPr>
            <a:picLocks noChangeAspect="1" noChangeArrowheads="1"/>
          </p:cNvPicPr>
          <p:nvPr/>
        </p:nvPicPr>
        <p:blipFill>
          <a:blip r:embed="rId4" cstate="print"/>
          <a:srcRect/>
          <a:stretch>
            <a:fillRect/>
          </a:stretch>
        </p:blipFill>
        <p:spPr bwMode="auto">
          <a:xfrm>
            <a:off x="5533901" y="0"/>
            <a:ext cx="5080000" cy="635000"/>
          </a:xfrm>
          <a:prstGeom prst="rect">
            <a:avLst/>
          </a:prstGeom>
          <a:noFill/>
        </p:spPr>
      </p:pic>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descr="C:\Users\Elev\Brilliant_Idea_Barnstar_Hires.png"/>
          <p:cNvPicPr>
            <a:picLocks noChangeAspect="1" noChangeArrowheads="1"/>
          </p:cNvPicPr>
          <p:nvPr/>
        </p:nvPicPr>
        <p:blipFill>
          <a:blip r:embed="rId2" cstate="print"/>
          <a:srcRect/>
          <a:stretch>
            <a:fillRect/>
          </a:stretch>
        </p:blipFill>
        <p:spPr bwMode="auto">
          <a:xfrm>
            <a:off x="0" y="0"/>
            <a:ext cx="1537369" cy="1460500"/>
          </a:xfrm>
          <a:prstGeom prst="rect">
            <a:avLst/>
          </a:prstGeom>
          <a:noFill/>
        </p:spPr>
      </p:pic>
      <p:sp>
        <p:nvSpPr>
          <p:cNvPr id="5" name="Titlu 4"/>
          <p:cNvSpPr>
            <a:spLocks noGrp="1"/>
          </p:cNvSpPr>
          <p:nvPr>
            <p:ph type="title"/>
          </p:nvPr>
        </p:nvSpPr>
        <p:spPr>
          <a:xfrm>
            <a:off x="963611" y="452718"/>
            <a:ext cx="9404723" cy="1400530"/>
          </a:xfrm>
        </p:spPr>
        <p:txBody>
          <a:bodyPr/>
          <a:lstStyle/>
          <a:p>
            <a:r>
              <a:rPr lang="ro-RO" dirty="0" smtClean="0"/>
              <a:t>Impresii</a:t>
            </a:r>
            <a:endParaRPr lang="ro-RO" dirty="0"/>
          </a:p>
        </p:txBody>
      </p:sp>
      <p:sp>
        <p:nvSpPr>
          <p:cNvPr id="6" name="Substituent conținut 5"/>
          <p:cNvSpPr>
            <a:spLocks noGrp="1"/>
          </p:cNvSpPr>
          <p:nvPr>
            <p:ph idx="1"/>
          </p:nvPr>
        </p:nvSpPr>
        <p:spPr/>
        <p:txBody>
          <a:bodyPr>
            <a:normAutofit/>
          </a:bodyPr>
          <a:lstStyle/>
          <a:p>
            <a:r>
              <a:rPr lang="ro-RO" u="sng" dirty="0" smtClean="0">
                <a:solidFill>
                  <a:schemeClr val="accent1">
                    <a:lumMod val="60000"/>
                    <a:lumOff val="40000"/>
                  </a:schemeClr>
                </a:solidFill>
              </a:rPr>
              <a:t>Codrin </a:t>
            </a:r>
            <a:r>
              <a:rPr lang="ro-RO" u="sng" dirty="0" err="1" smtClean="0">
                <a:solidFill>
                  <a:schemeClr val="accent1">
                    <a:lumMod val="60000"/>
                    <a:lumOff val="40000"/>
                  </a:schemeClr>
                </a:solidFill>
              </a:rPr>
              <a:t>Onuțu</a:t>
            </a:r>
            <a:r>
              <a:rPr lang="ro-RO" u="sng" dirty="0" smtClean="0">
                <a:solidFill>
                  <a:schemeClr val="accent1">
                    <a:lumMod val="60000"/>
                    <a:lumOff val="40000"/>
                  </a:schemeClr>
                </a:solidFill>
              </a:rPr>
              <a:t> </a:t>
            </a:r>
            <a:r>
              <a:rPr lang="ro-RO" dirty="0" smtClean="0"/>
              <a:t>Acest stagiu a fost o oportunitate majoră să mă dezvolt atât pe plan profesional, cât și personal, fiind pus în situații noi, dar și în situația de a mă adapta într-un mediu nou de lucru. Astfel am descoperit nu numai lucruri noi despre domeniul IT, cât și despre mine ca individ, descoperind noi puncte tari, dar și slabe, astfel știind ce calități să continui să îmi dezvolt, dar și la ce puncte slabe să lucrez. Materia a fost plăcută și activitățile practice au ajutat la fixarea materiei prezentate. A fost o experiență plăcută despre care pot vorbi cu mândrie în viitor.</a:t>
            </a:r>
          </a:p>
        </p:txBody>
      </p:sp>
      <p:pic>
        <p:nvPicPr>
          <p:cNvPr id="9" name="Picture 4" descr="C:\Documents and Settings\elev\My Documents\cacat cu ochi copy.png"/>
          <p:cNvPicPr>
            <a:picLocks noChangeAspect="1" noChangeArrowheads="1"/>
          </p:cNvPicPr>
          <p:nvPr/>
        </p:nvPicPr>
        <p:blipFill>
          <a:blip r:embed="rId3" cstate="print"/>
          <a:srcRect/>
          <a:stretch>
            <a:fillRect/>
          </a:stretch>
        </p:blipFill>
        <p:spPr bwMode="auto">
          <a:xfrm>
            <a:off x="8699500" y="5448300"/>
            <a:ext cx="3492500" cy="1409700"/>
          </a:xfrm>
          <a:prstGeom prst="rect">
            <a:avLst/>
          </a:prstGeom>
          <a:noFill/>
        </p:spPr>
      </p:pic>
      <p:pic>
        <p:nvPicPr>
          <p:cNvPr id="10" name="Picture 6" descr="C:\Documents and Settings\elev\My Documents\hjjtyhtyjhty.png"/>
          <p:cNvPicPr>
            <a:picLocks noChangeAspect="1" noChangeArrowheads="1"/>
          </p:cNvPicPr>
          <p:nvPr/>
        </p:nvPicPr>
        <p:blipFill>
          <a:blip r:embed="rId4" cstate="print"/>
          <a:srcRect/>
          <a:stretch>
            <a:fillRect/>
          </a:stretch>
        </p:blipFill>
        <p:spPr bwMode="auto">
          <a:xfrm>
            <a:off x="5533901" y="0"/>
            <a:ext cx="5080000" cy="635000"/>
          </a:xfrm>
          <a:prstGeom prst="rect">
            <a:avLst/>
          </a:prstGeom>
          <a:noFill/>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ocuments and Settings\elev\My Documents\cacat cu ochi copy.png"/>
          <p:cNvPicPr>
            <a:picLocks noChangeAspect="1" noChangeArrowheads="1"/>
          </p:cNvPicPr>
          <p:nvPr/>
        </p:nvPicPr>
        <p:blipFill>
          <a:blip r:embed="rId2" cstate="print"/>
          <a:srcRect/>
          <a:stretch>
            <a:fillRect/>
          </a:stretch>
        </p:blipFill>
        <p:spPr bwMode="auto">
          <a:xfrm>
            <a:off x="8699500" y="5448300"/>
            <a:ext cx="3492500" cy="1409700"/>
          </a:xfrm>
          <a:prstGeom prst="rect">
            <a:avLst/>
          </a:prstGeom>
          <a:noFill/>
        </p:spPr>
      </p:pic>
      <p:pic>
        <p:nvPicPr>
          <p:cNvPr id="5" name="Picture 6" descr="C:\Documents and Settings\elev\My Documents\hjjtyhtyjhty.png"/>
          <p:cNvPicPr>
            <a:picLocks noChangeAspect="1" noChangeArrowheads="1"/>
          </p:cNvPicPr>
          <p:nvPr/>
        </p:nvPicPr>
        <p:blipFill>
          <a:blip r:embed="rId3" cstate="print"/>
          <a:srcRect/>
          <a:stretch>
            <a:fillRect/>
          </a:stretch>
        </p:blipFill>
        <p:spPr bwMode="auto">
          <a:xfrm>
            <a:off x="5533901" y="0"/>
            <a:ext cx="5080000" cy="635000"/>
          </a:xfrm>
          <a:prstGeom prst="rect">
            <a:avLst/>
          </a:prstGeom>
          <a:noFill/>
        </p:spPr>
      </p:pic>
      <p:pic>
        <p:nvPicPr>
          <p:cNvPr id="4098" name="Picture 2" descr="C:\Documents and Settings\elev\My Documents\knowledge-base.png"/>
          <p:cNvPicPr>
            <a:picLocks noChangeAspect="1" noChangeArrowheads="1"/>
          </p:cNvPicPr>
          <p:nvPr/>
        </p:nvPicPr>
        <p:blipFill>
          <a:blip r:embed="rId4" cstate="print"/>
          <a:srcRect/>
          <a:stretch>
            <a:fillRect/>
          </a:stretch>
        </p:blipFill>
        <p:spPr bwMode="auto">
          <a:xfrm>
            <a:off x="376485" y="541565"/>
            <a:ext cx="673100" cy="673100"/>
          </a:xfrm>
          <a:prstGeom prst="rect">
            <a:avLst/>
          </a:prstGeom>
          <a:noFill/>
        </p:spPr>
      </p:pic>
      <p:sp>
        <p:nvSpPr>
          <p:cNvPr id="2" name="Title 1"/>
          <p:cNvSpPr>
            <a:spLocks noGrp="1"/>
          </p:cNvSpPr>
          <p:nvPr>
            <p:ph type="title"/>
          </p:nvPr>
        </p:nvSpPr>
        <p:spPr/>
        <p:txBody>
          <a:bodyPr/>
          <a:lstStyle/>
          <a:p>
            <a:r>
              <a:rPr lang="ro-RO" dirty="0" smtClean="0"/>
              <a:t>Cunoştinţe dobândite</a:t>
            </a:r>
            <a:endParaRPr lang="en-US" dirty="0"/>
          </a:p>
        </p:txBody>
      </p:sp>
      <p:sp>
        <p:nvSpPr>
          <p:cNvPr id="10" name="Substituent text 9"/>
          <p:cNvSpPr>
            <a:spLocks noGrp="1"/>
          </p:cNvSpPr>
          <p:nvPr>
            <p:ph type="body" idx="1"/>
          </p:nvPr>
        </p:nvSpPr>
        <p:spPr>
          <a:xfrm>
            <a:off x="0" y="1869374"/>
            <a:ext cx="4396338" cy="576262"/>
          </a:xfrm>
        </p:spPr>
        <p:txBody>
          <a:bodyPr/>
          <a:lstStyle/>
          <a:p>
            <a:r>
              <a:rPr lang="ro-RO" dirty="0" smtClean="0"/>
              <a:t>Cunoştinţe privind utilizarea</a:t>
            </a:r>
            <a:endParaRPr lang="ro-RO" dirty="0"/>
          </a:p>
        </p:txBody>
      </p:sp>
      <p:sp>
        <p:nvSpPr>
          <p:cNvPr id="7" name="Content Placeholder 2"/>
          <p:cNvSpPr>
            <a:spLocks noGrp="1"/>
          </p:cNvSpPr>
          <p:nvPr>
            <p:ph sz="half" idx="2"/>
          </p:nvPr>
        </p:nvSpPr>
        <p:spPr>
          <a:xfrm>
            <a:off x="1" y="2514600"/>
            <a:ext cx="4334494" cy="2615540"/>
          </a:xfrm>
        </p:spPr>
        <p:txBody>
          <a:bodyPr>
            <a:normAutofit/>
          </a:bodyPr>
          <a:lstStyle/>
          <a:p>
            <a:r>
              <a:rPr lang="ro-RO" sz="1500" dirty="0" smtClean="0">
                <a:latin typeface="Times New Roman" pitchFamily="18" charset="0"/>
                <a:cs typeface="Times New Roman" pitchFamily="18" charset="0"/>
              </a:rPr>
              <a:t>E</a:t>
            </a:r>
            <a:r>
              <a:rPr lang="pt-BR" sz="1500" dirty="0" smtClean="0">
                <a:latin typeface="Times New Roman" pitchFamily="18" charset="0"/>
                <a:cs typeface="Times New Roman" pitchFamily="18" charset="0"/>
              </a:rPr>
              <a:t>lementele componente ale unei reţele</a:t>
            </a:r>
            <a:r>
              <a:rPr lang="ro-RO" sz="1500" dirty="0" smtClean="0">
                <a:latin typeface="Times New Roman" pitchFamily="18" charset="0"/>
                <a:cs typeface="Times New Roman" pitchFamily="18" charset="0"/>
              </a:rPr>
              <a:t>;</a:t>
            </a:r>
            <a:endParaRPr lang="pt-BR" sz="1500" dirty="0" smtClean="0">
              <a:latin typeface="Times New Roman" pitchFamily="18" charset="0"/>
              <a:cs typeface="Times New Roman" pitchFamily="18" charset="0"/>
            </a:endParaRPr>
          </a:p>
          <a:p>
            <a:r>
              <a:rPr lang="ro-RO" sz="1500" dirty="0" smtClean="0">
                <a:latin typeface="Times New Roman" pitchFamily="18" charset="0"/>
                <a:cs typeface="Times New Roman" pitchFamily="18" charset="0"/>
              </a:rPr>
              <a:t>T</a:t>
            </a:r>
            <a:r>
              <a:rPr lang="pt-BR" sz="1500" dirty="0" smtClean="0">
                <a:latin typeface="Times New Roman" pitchFamily="18" charset="0"/>
                <a:cs typeface="Times New Roman" pitchFamily="18" charset="0"/>
              </a:rPr>
              <a:t>ipurile de conexiuni, modele de reţea, protocoale</a:t>
            </a:r>
            <a:r>
              <a:rPr lang="ro-RO" sz="1500" dirty="0" smtClean="0">
                <a:latin typeface="Times New Roman" pitchFamily="18" charset="0"/>
                <a:cs typeface="Times New Roman" pitchFamily="18" charset="0"/>
              </a:rPr>
              <a:t>;</a:t>
            </a:r>
            <a:endParaRPr lang="pt-BR" sz="1500" dirty="0" smtClean="0">
              <a:latin typeface="Times New Roman" pitchFamily="18" charset="0"/>
              <a:cs typeface="Times New Roman" pitchFamily="18" charset="0"/>
            </a:endParaRPr>
          </a:p>
          <a:p>
            <a:r>
              <a:rPr lang="ro-RO" sz="1500" dirty="0" smtClean="0">
                <a:latin typeface="Times New Roman" pitchFamily="18" charset="0"/>
                <a:cs typeface="Times New Roman" pitchFamily="18" charset="0"/>
              </a:rPr>
              <a:t>S</a:t>
            </a:r>
            <a:r>
              <a:rPr lang="pt-BR" sz="1500" dirty="0" smtClean="0">
                <a:latin typeface="Times New Roman" pitchFamily="18" charset="0"/>
                <a:cs typeface="Times New Roman" pitchFamily="18" charset="0"/>
              </a:rPr>
              <a:t>pecificaţii şi parametri  ai mediului de reţea</a:t>
            </a:r>
            <a:r>
              <a:rPr lang="ro-RO" sz="1500" dirty="0" smtClean="0">
                <a:latin typeface="Times New Roman" pitchFamily="18" charset="0"/>
                <a:cs typeface="Times New Roman" pitchFamily="18" charset="0"/>
              </a:rPr>
              <a:t>;</a:t>
            </a:r>
            <a:endParaRPr lang="pt-BR" sz="1500" dirty="0" smtClean="0">
              <a:latin typeface="Times New Roman" pitchFamily="18" charset="0"/>
              <a:cs typeface="Times New Roman" pitchFamily="18" charset="0"/>
            </a:endParaRPr>
          </a:p>
          <a:p>
            <a:r>
              <a:rPr lang="ro-RO" sz="1500" dirty="0" smtClean="0">
                <a:latin typeface="Times New Roman" pitchFamily="18" charset="0"/>
                <a:cs typeface="Times New Roman" pitchFamily="18" charset="0"/>
              </a:rPr>
              <a:t>T</a:t>
            </a:r>
            <a:r>
              <a:rPr lang="pt-BR" sz="1500" dirty="0" smtClean="0">
                <a:latin typeface="Times New Roman" pitchFamily="18" charset="0"/>
                <a:cs typeface="Times New Roman" pitchFamily="18" charset="0"/>
              </a:rPr>
              <a:t>ipurile de criptare a informaţiei</a:t>
            </a:r>
            <a:r>
              <a:rPr lang="ro-RO" sz="1500" dirty="0" smtClean="0">
                <a:latin typeface="Times New Roman" pitchFamily="18" charset="0"/>
                <a:cs typeface="Times New Roman" pitchFamily="18" charset="0"/>
              </a:rPr>
              <a:t>;</a:t>
            </a:r>
            <a:endParaRPr lang="pt-BR" sz="1500" dirty="0" smtClean="0">
              <a:latin typeface="Times New Roman" pitchFamily="18" charset="0"/>
              <a:cs typeface="Times New Roman" pitchFamily="18" charset="0"/>
            </a:endParaRPr>
          </a:p>
          <a:p>
            <a:r>
              <a:rPr lang="ro-RO" sz="1500" dirty="0" smtClean="0">
                <a:latin typeface="Times New Roman" pitchFamily="18" charset="0"/>
                <a:cs typeface="Times New Roman" pitchFamily="18" charset="0"/>
              </a:rPr>
              <a:t>S</a:t>
            </a:r>
            <a:r>
              <a:rPr lang="pt-BR" sz="1500" dirty="0" smtClean="0">
                <a:latin typeface="Times New Roman" pitchFamily="18" charset="0"/>
                <a:cs typeface="Times New Roman" pitchFamily="18" charset="0"/>
              </a:rPr>
              <a:t>isteme de operare</a:t>
            </a:r>
            <a:r>
              <a:rPr lang="ro-RO" sz="1500" dirty="0" smtClean="0">
                <a:latin typeface="Times New Roman" pitchFamily="18" charset="0"/>
                <a:cs typeface="Times New Roman" pitchFamily="18" charset="0"/>
              </a:rPr>
              <a:t>;</a:t>
            </a:r>
            <a:endParaRPr lang="pt-BR" sz="1500" dirty="0" smtClean="0">
              <a:latin typeface="Times New Roman" pitchFamily="18" charset="0"/>
              <a:cs typeface="Times New Roman" pitchFamily="18" charset="0"/>
            </a:endParaRPr>
          </a:p>
        </p:txBody>
      </p:sp>
      <p:sp>
        <p:nvSpPr>
          <p:cNvPr id="11" name="Substituent text 10"/>
          <p:cNvSpPr>
            <a:spLocks noGrp="1"/>
          </p:cNvSpPr>
          <p:nvPr>
            <p:ph type="body" sz="quarter" idx="3"/>
          </p:nvPr>
        </p:nvSpPr>
        <p:spPr>
          <a:xfrm>
            <a:off x="4336334" y="1869374"/>
            <a:ext cx="4396339" cy="576262"/>
          </a:xfrm>
        </p:spPr>
        <p:txBody>
          <a:bodyPr/>
          <a:lstStyle/>
          <a:p>
            <a:r>
              <a:rPr lang="ro-RO" dirty="0" smtClean="0"/>
              <a:t>Abilităţi</a:t>
            </a:r>
            <a:endParaRPr lang="ro-RO" dirty="0"/>
          </a:p>
        </p:txBody>
      </p:sp>
      <p:sp>
        <p:nvSpPr>
          <p:cNvPr id="12" name="Substituent conținut 11"/>
          <p:cNvSpPr>
            <a:spLocks noGrp="1"/>
          </p:cNvSpPr>
          <p:nvPr>
            <p:ph sz="quarter" idx="4"/>
          </p:nvPr>
        </p:nvSpPr>
        <p:spPr>
          <a:xfrm>
            <a:off x="4336335" y="2478974"/>
            <a:ext cx="4392030" cy="2152403"/>
          </a:xfrm>
        </p:spPr>
        <p:txBody>
          <a:bodyPr>
            <a:normAutofit/>
          </a:bodyPr>
          <a:lstStyle/>
          <a:p>
            <a:r>
              <a:rPr lang="ro-RO" sz="1500" dirty="0" smtClean="0">
                <a:cs typeface="Arial" pitchFamily="34" charset="0"/>
              </a:rPr>
              <a:t>A</a:t>
            </a:r>
            <a:r>
              <a:rPr lang="vi-VN" sz="1500" dirty="0" smtClean="0">
                <a:cs typeface="Arial" pitchFamily="34" charset="0"/>
              </a:rPr>
              <a:t>bilităţi de comunicare în limba germană şi abilităti îmbunătăţite de comunicare de specialitate în limba engleză</a:t>
            </a:r>
            <a:endParaRPr lang="ro-RO" sz="1500" dirty="0" smtClean="0">
              <a:latin typeface="Century Gothic" pitchFamily="34" charset="0"/>
              <a:cs typeface="Arial" pitchFamily="34" charset="0"/>
            </a:endParaRPr>
          </a:p>
          <a:p>
            <a:r>
              <a:rPr lang="ro-RO" sz="1500" dirty="0" smtClean="0">
                <a:latin typeface="Century Gothic" pitchFamily="34" charset="0"/>
                <a:cs typeface="Arial" pitchFamily="34" charset="0"/>
              </a:rPr>
              <a:t>A</a:t>
            </a:r>
            <a:r>
              <a:rPr lang="vi-VN" sz="1500" dirty="0" smtClean="0">
                <a:cs typeface="Arial" pitchFamily="34" charset="0"/>
              </a:rPr>
              <a:t>bilităţile de lucru colaborativ în medii de dezvoltare IT bazate pe proiect, capacitatea de relaţionare</a:t>
            </a:r>
            <a:endParaRPr lang="vi-VN" sz="1500" dirty="0" smtClean="0"/>
          </a:p>
        </p:txBody>
      </p:sp>
      <p:sp>
        <p:nvSpPr>
          <p:cNvPr id="14" name="Substituent text 10"/>
          <p:cNvSpPr txBox="1">
            <a:spLocks/>
          </p:cNvSpPr>
          <p:nvPr/>
        </p:nvSpPr>
        <p:spPr>
          <a:xfrm>
            <a:off x="7795661" y="1784268"/>
            <a:ext cx="4396339" cy="576262"/>
          </a:xfrm>
          <a:prstGeom prst="rect">
            <a:avLst/>
          </a:prstGeom>
        </p:spPr>
        <p:txBody>
          <a:bodyPr vert="horz" lIns="91440" tIns="45720" rIns="91440" bIns="45720" rtlCol="0" anchor="b">
            <a:noAutofit/>
          </a:bodyPr>
          <a:lstStyle/>
          <a:p>
            <a:pPr marL="0" marR="0" lvl="0" indent="0" algn="l" defTabSz="457200" rtl="0" eaLnBrk="1" fontAlgn="auto" latinLnBrk="0" hangingPunct="1">
              <a:lnSpc>
                <a:spcPct val="100000"/>
              </a:lnSpc>
              <a:spcBef>
                <a:spcPct val="20000"/>
              </a:spcBef>
              <a:spcAft>
                <a:spcPts val="600"/>
              </a:spcAft>
              <a:buClr>
                <a:schemeClr val="accent1"/>
              </a:buClr>
              <a:buSzPct val="80000"/>
              <a:buFont typeface="Wingdings 3" charset="2"/>
              <a:buNone/>
              <a:tabLst/>
              <a:defRPr/>
            </a:pPr>
            <a:r>
              <a:rPr kumimoji="0" lang="ro-RO" sz="2400" b="0" i="0" u="none" strike="noStrike" kern="1200" cap="none" spc="0" normalizeH="0" baseline="0" noProof="0" dirty="0" smtClean="0">
                <a:ln>
                  <a:noFill/>
                </a:ln>
                <a:solidFill>
                  <a:schemeClr val="accent1"/>
                </a:solidFill>
                <a:effectLst/>
                <a:uLnTx/>
                <a:uFillTx/>
                <a:latin typeface="+mj-lt"/>
                <a:ea typeface="+mj-ea"/>
                <a:cs typeface="+mj-cs"/>
              </a:rPr>
              <a:t>		Competenţe privind</a:t>
            </a:r>
            <a:endParaRPr kumimoji="0" lang="ro-RO" sz="2400" b="0" i="0" u="none" strike="noStrike" kern="1200" cap="none" spc="0" normalizeH="0" baseline="0" noProof="0" dirty="0">
              <a:ln>
                <a:noFill/>
              </a:ln>
              <a:solidFill>
                <a:schemeClr val="accent1"/>
              </a:solidFill>
              <a:effectLst/>
              <a:uLnTx/>
              <a:uFillTx/>
              <a:latin typeface="+mj-lt"/>
              <a:ea typeface="+mj-ea"/>
              <a:cs typeface="+mj-cs"/>
            </a:endParaRPr>
          </a:p>
        </p:txBody>
      </p:sp>
      <p:sp>
        <p:nvSpPr>
          <p:cNvPr id="17" name="Substituent conținut 11"/>
          <p:cNvSpPr txBox="1">
            <a:spLocks/>
          </p:cNvSpPr>
          <p:nvPr/>
        </p:nvSpPr>
        <p:spPr>
          <a:xfrm>
            <a:off x="8621485" y="2556164"/>
            <a:ext cx="3570513" cy="2514600"/>
          </a:xfrm>
          <a:prstGeom prst="rect">
            <a:avLst/>
          </a:prstGeom>
        </p:spPr>
        <p:txBody>
          <a:bodyPr vert="horz" lIns="91440" tIns="45720" rIns="91440" bIns="45720" rtlCol="0">
            <a:normAutofit fontScale="32500" lnSpcReduction="20000"/>
          </a:bodyPr>
          <a:lstStyle/>
          <a:p>
            <a:pPr marL="342900" indent="-342900" defTabSz="457200">
              <a:spcBef>
                <a:spcPct val="20000"/>
              </a:spcBef>
              <a:spcAft>
                <a:spcPts val="600"/>
              </a:spcAft>
              <a:buClr>
                <a:schemeClr val="accent1"/>
              </a:buClr>
              <a:buSzPct val="80000"/>
              <a:buFont typeface="Wingdings 3" charset="2"/>
              <a:buChar char=""/>
            </a:pPr>
            <a:r>
              <a:rPr lang="ro-RO" sz="4500" dirty="0" smtClean="0">
                <a:latin typeface="Times New Roman" pitchFamily="18" charset="0"/>
                <a:ea typeface="+mj-ea"/>
                <a:cs typeface="Times New Roman" pitchFamily="18" charset="0"/>
              </a:rPr>
              <a:t>I</a:t>
            </a:r>
            <a:r>
              <a:rPr lang="vi-VN" sz="4500" dirty="0" smtClean="0">
                <a:latin typeface="Times New Roman" pitchFamily="18" charset="0"/>
                <a:ea typeface="+mj-ea"/>
                <a:cs typeface="Times New Roman" pitchFamily="18" charset="0"/>
              </a:rPr>
              <a:t>nstalarea şi securizarea unei reţele de calculatoare cu server CentOS 5– Enterprise-class Linux Distribution</a:t>
            </a:r>
            <a:r>
              <a:rPr lang="ro-RO" sz="4500" dirty="0" smtClean="0">
                <a:latin typeface="Times New Roman" pitchFamily="18" charset="0"/>
                <a:ea typeface="+mj-ea"/>
                <a:cs typeface="Times New Roman" pitchFamily="18" charset="0"/>
              </a:rPr>
              <a:t>;</a:t>
            </a:r>
            <a:endParaRPr lang="vi-VN" sz="4500" dirty="0" smtClean="0">
              <a:latin typeface="Times New Roman" pitchFamily="18" charset="0"/>
              <a:ea typeface="+mj-ea"/>
              <a:cs typeface="Times New Roman" pitchFamily="18" charset="0"/>
            </a:endParaRPr>
          </a:p>
          <a:p>
            <a:pPr marL="342900" indent="-342900" defTabSz="457200">
              <a:spcBef>
                <a:spcPct val="20000"/>
              </a:spcBef>
              <a:spcAft>
                <a:spcPts val="600"/>
              </a:spcAft>
              <a:buClr>
                <a:schemeClr val="accent1"/>
              </a:buClr>
              <a:buSzPct val="80000"/>
              <a:buFont typeface="Wingdings 3" charset="2"/>
              <a:buChar char=""/>
            </a:pPr>
            <a:r>
              <a:rPr lang="ro-RO" sz="4500" dirty="0" smtClean="0">
                <a:latin typeface="Times New Roman" pitchFamily="18" charset="0"/>
                <a:ea typeface="+mj-ea"/>
                <a:cs typeface="Times New Roman" pitchFamily="18" charset="0"/>
              </a:rPr>
              <a:t>Î</a:t>
            </a:r>
            <a:r>
              <a:rPr lang="vi-VN" sz="4500" dirty="0" smtClean="0">
                <a:latin typeface="Times New Roman" pitchFamily="18" charset="0"/>
                <a:ea typeface="+mj-ea"/>
                <a:cs typeface="Times New Roman" pitchFamily="18" charset="0"/>
              </a:rPr>
              <a:t>ntreţinerea fizică a staţiilor şi a serverului sub aspect hardware,</a:t>
            </a:r>
            <a:r>
              <a:rPr lang="ro-RO" sz="4500" dirty="0" smtClean="0">
                <a:latin typeface="Times New Roman" pitchFamily="18" charset="0"/>
                <a:ea typeface="+mj-ea"/>
                <a:cs typeface="Times New Roman" pitchFamily="18" charset="0"/>
              </a:rPr>
              <a:t> </a:t>
            </a:r>
            <a:r>
              <a:rPr lang="vi-VN" sz="4500" dirty="0" smtClean="0">
                <a:latin typeface="Times New Roman" pitchFamily="18" charset="0"/>
                <a:ea typeface="+mj-ea"/>
                <a:cs typeface="Times New Roman" pitchFamily="18" charset="0"/>
              </a:rPr>
              <a:t>servicii de suport asigurate utilizatorilor şi mentenanţa serviciilor IT oferite de reţea</a:t>
            </a:r>
            <a:r>
              <a:rPr lang="ro-RO" sz="4500" dirty="0" smtClean="0">
                <a:latin typeface="Times New Roman" pitchFamily="18" charset="0"/>
                <a:ea typeface="+mj-ea"/>
                <a:cs typeface="Times New Roman" pitchFamily="18" charset="0"/>
              </a:rPr>
              <a:t>;</a:t>
            </a:r>
            <a:endParaRPr lang="vi-VN" sz="4500" dirty="0" smtClean="0">
              <a:latin typeface="Times New Roman" pitchFamily="18" charset="0"/>
              <a:ea typeface="+mj-ea"/>
              <a:cs typeface="Times New Roman" pitchFamily="18" charset="0"/>
            </a:endParaRPr>
          </a:p>
          <a:p>
            <a:pPr marL="342900" indent="-342900" defTabSz="457200">
              <a:spcBef>
                <a:spcPct val="20000"/>
              </a:spcBef>
              <a:spcAft>
                <a:spcPts val="600"/>
              </a:spcAft>
              <a:buClr>
                <a:schemeClr val="accent1"/>
              </a:buClr>
              <a:buSzPct val="80000"/>
              <a:buFont typeface="Wingdings 3" charset="2"/>
              <a:buChar char=""/>
            </a:pPr>
            <a:r>
              <a:rPr lang="ro-RO" sz="4500" dirty="0" smtClean="0">
                <a:latin typeface="Times New Roman" pitchFamily="18" charset="0"/>
                <a:ea typeface="+mj-ea"/>
                <a:cs typeface="Times New Roman" pitchFamily="18" charset="0"/>
              </a:rPr>
              <a:t>A</a:t>
            </a:r>
            <a:r>
              <a:rPr lang="vi-VN" sz="4500" dirty="0" smtClean="0">
                <a:latin typeface="Times New Roman" pitchFamily="18" charset="0"/>
                <a:ea typeface="+mj-ea"/>
                <a:cs typeface="Times New Roman" pitchFamily="18" charset="0"/>
              </a:rPr>
              <a:t>dministrarea de servere utile serviciilor Intranet</a:t>
            </a:r>
            <a:r>
              <a:rPr lang="ro-RO" sz="4500" dirty="0" smtClean="0">
                <a:latin typeface="Times New Roman" pitchFamily="18" charset="0"/>
                <a:ea typeface="+mj-ea"/>
                <a:cs typeface="Times New Roman" pitchFamily="18" charset="0"/>
              </a:rPr>
              <a:t>;</a:t>
            </a:r>
            <a:endParaRPr lang="vi-VN" sz="4500" dirty="0" smtClean="0">
              <a:latin typeface="Times New Roman" pitchFamily="18" charset="0"/>
              <a:ea typeface="+mj-ea"/>
              <a:cs typeface="Times New Roman" pitchFamily="18" charset="0"/>
            </a:endParaRPr>
          </a:p>
          <a:p>
            <a:pPr marL="342900" indent="-342900" defTabSz="457200">
              <a:spcBef>
                <a:spcPct val="20000"/>
              </a:spcBef>
              <a:spcAft>
                <a:spcPts val="600"/>
              </a:spcAft>
              <a:buClr>
                <a:schemeClr val="accent1"/>
              </a:buClr>
              <a:buSzPct val="80000"/>
              <a:buFont typeface="Wingdings 3" charset="2"/>
              <a:buChar char=""/>
            </a:pPr>
            <a:endParaRPr lang="vi-VN" dirty="0" smtClean="0">
              <a:latin typeface="+mj-lt"/>
              <a:ea typeface="+mj-ea"/>
              <a:cs typeface="+mj-cs"/>
            </a:endParaRPr>
          </a:p>
          <a:p>
            <a:pPr marL="342900" marR="0" lvl="0" indent="-342900" algn="l" defTabSz="457200" rtl="0" eaLnBrk="1" fontAlgn="auto" latinLnBrk="0" hangingPunct="1">
              <a:lnSpc>
                <a:spcPct val="100000"/>
              </a:lnSpc>
              <a:spcBef>
                <a:spcPct val="20000"/>
              </a:spcBef>
              <a:spcAft>
                <a:spcPts val="600"/>
              </a:spcAft>
              <a:buClr>
                <a:schemeClr val="accent1"/>
              </a:buClr>
              <a:buSzPct val="80000"/>
              <a:buFont typeface="Wingdings 3" charset="2"/>
              <a:buChar char=""/>
              <a:tabLst/>
              <a:defRPr/>
            </a:pPr>
            <a:endParaRPr kumimoji="0" lang="ro-RO" sz="1800" b="0" i="0" u="none" strike="noStrike" kern="1200" cap="none" spc="0" normalizeH="0" baseline="0" noProof="0" dirty="0" smtClean="0">
              <a:ln>
                <a:noFill/>
              </a:ln>
              <a:solidFill>
                <a:schemeClr val="tx1"/>
              </a:solidFill>
              <a:effectLst/>
              <a:uLnTx/>
              <a:uFillTx/>
              <a:latin typeface="Century Gothic" pitchFamily="34" charset="0"/>
              <a:ea typeface="+mj-ea"/>
              <a:cs typeface="Arial" pitchFamily="34" charset="0"/>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Modulul 1- Pregătire Pedagogică</a:t>
            </a:r>
            <a:endParaRPr lang="en-US" dirty="0"/>
          </a:p>
        </p:txBody>
      </p:sp>
      <p:pic>
        <p:nvPicPr>
          <p:cNvPr id="4" name="Picture 6" descr="C:\Documents and Settings\elev\My Documents\hjjtyhtyjhty.png"/>
          <p:cNvPicPr>
            <a:picLocks noChangeAspect="1" noChangeArrowheads="1"/>
          </p:cNvPicPr>
          <p:nvPr/>
        </p:nvPicPr>
        <p:blipFill>
          <a:blip r:embed="rId2" cstate="print"/>
          <a:srcRect/>
          <a:stretch>
            <a:fillRect/>
          </a:stretch>
        </p:blipFill>
        <p:spPr bwMode="auto">
          <a:xfrm>
            <a:off x="5533901" y="0"/>
            <a:ext cx="5080000" cy="635000"/>
          </a:xfrm>
          <a:prstGeom prst="rect">
            <a:avLst/>
          </a:prstGeom>
          <a:noFill/>
        </p:spPr>
      </p:pic>
      <p:pic>
        <p:nvPicPr>
          <p:cNvPr id="5" name="Picture 4" descr="C:\Documents and Settings\elev\My Documents\cacat cu ochi copy.png"/>
          <p:cNvPicPr>
            <a:picLocks noChangeAspect="1" noChangeArrowheads="1"/>
          </p:cNvPicPr>
          <p:nvPr/>
        </p:nvPicPr>
        <p:blipFill>
          <a:blip r:embed="rId3" cstate="print"/>
          <a:srcRect/>
          <a:stretch>
            <a:fillRect/>
          </a:stretch>
        </p:blipFill>
        <p:spPr bwMode="auto">
          <a:xfrm>
            <a:off x="8699500" y="5448300"/>
            <a:ext cx="3492500" cy="1409700"/>
          </a:xfrm>
          <a:prstGeom prst="rect">
            <a:avLst/>
          </a:prstGeom>
          <a:noFill/>
        </p:spPr>
      </p:pic>
      <p:graphicFrame>
        <p:nvGraphicFramePr>
          <p:cNvPr id="8" name="Content Placeholder 7"/>
          <p:cNvGraphicFramePr>
            <a:graphicFrameLocks noGrp="1"/>
          </p:cNvGraphicFramePr>
          <p:nvPr>
            <p:ph idx="1"/>
          </p:nvPr>
        </p:nvGraphicFramePr>
        <p:xfrm>
          <a:off x="166253" y="1175659"/>
          <a:ext cx="11661569" cy="5163931"/>
        </p:xfrm>
        <a:graphic>
          <a:graphicData uri="http://schemas.openxmlformats.org/drawingml/2006/table">
            <a:tbl>
              <a:tblPr firstRow="1" bandRow="1">
                <a:tableStyleId>{5C22544A-7EE6-4342-B048-85BDC9FD1C3A}</a:tableStyleId>
              </a:tblPr>
              <a:tblGrid>
                <a:gridCol w="5034698"/>
                <a:gridCol w="2280675"/>
                <a:gridCol w="2366741"/>
                <a:gridCol w="1979455"/>
              </a:tblGrid>
              <a:tr h="1638793">
                <a:tc>
                  <a:txBody>
                    <a:bodyPr/>
                    <a:lstStyle/>
                    <a:p>
                      <a:r>
                        <a:rPr lang="ro-RO" dirty="0" smtClean="0"/>
                        <a:t>Module</a:t>
                      </a:r>
                      <a:endParaRPr lang="en-US" dirty="0"/>
                    </a:p>
                  </a:txBody>
                  <a:tcPr/>
                </a:tc>
                <a:tc>
                  <a:txBody>
                    <a:bodyPr/>
                    <a:lstStyle/>
                    <a:p>
                      <a:r>
                        <a:rPr lang="ro-RO" dirty="0" smtClean="0"/>
                        <a:t>Responsabil</a:t>
                      </a:r>
                      <a:endParaRPr lang="en-US" dirty="0"/>
                    </a:p>
                  </a:txBody>
                  <a:tcPr/>
                </a:tc>
                <a:tc>
                  <a:txBody>
                    <a:bodyPr/>
                    <a:lstStyle/>
                    <a:p>
                      <a:r>
                        <a:rPr lang="ro-RO" dirty="0" smtClean="0"/>
                        <a:t>Persoana/ Instituţia</a:t>
                      </a:r>
                      <a:r>
                        <a:rPr lang="ro-RO" baseline="0" dirty="0" smtClean="0"/>
                        <a:t> care efectuează pregătirea</a:t>
                      </a:r>
                      <a:endParaRPr lang="ro-RO" dirty="0" smtClean="0"/>
                    </a:p>
                  </a:txBody>
                  <a:tcPr>
                    <a:solidFill>
                      <a:schemeClr val="accent1"/>
                    </a:solidFill>
                  </a:tcPr>
                </a:tc>
                <a:tc>
                  <a:txBody>
                    <a:bodyPr/>
                    <a:lstStyle/>
                    <a:p>
                      <a:r>
                        <a:rPr lang="ro-RO" dirty="0" smtClean="0"/>
                        <a:t>Numărul de ore</a:t>
                      </a:r>
                      <a:endParaRPr lang="en-US" dirty="0"/>
                    </a:p>
                  </a:txBody>
                  <a:tcPr/>
                </a:tc>
              </a:tr>
              <a:tr h="1168209">
                <a:tc>
                  <a:txBody>
                    <a:bodyPr/>
                    <a:lstStyle/>
                    <a:p>
                      <a:r>
                        <a:rPr lang="ro-RO" sz="2800" dirty="0" smtClean="0"/>
                        <a:t>Modulul 1:</a:t>
                      </a:r>
                    </a:p>
                    <a:p>
                      <a:r>
                        <a:rPr lang="ro-RO" sz="2800" dirty="0" smtClean="0"/>
                        <a:t>Pregătire Pedagogică</a:t>
                      </a:r>
                      <a:endParaRPr lang="en-US" sz="2800" dirty="0"/>
                    </a:p>
                  </a:txBody>
                  <a:tcPr>
                    <a:solidFill>
                      <a:schemeClr val="accent1">
                        <a:tint val="40000"/>
                        <a:alpha val="75000"/>
                      </a:schemeClr>
                    </a:solidFill>
                  </a:tcPr>
                </a:tc>
                <a:tc>
                  <a:txBody>
                    <a:bodyPr/>
                    <a:lstStyle/>
                    <a:p>
                      <a:r>
                        <a:rPr lang="en-US" dirty="0" err="1" smtClean="0"/>
                        <a:t>Losonczy</a:t>
                      </a:r>
                      <a:r>
                        <a:rPr lang="en-US" dirty="0" smtClean="0"/>
                        <a:t> Carmen</a:t>
                      </a:r>
                      <a:endParaRPr lang="en-US" dirty="0"/>
                    </a:p>
                  </a:txBody>
                  <a:tcPr>
                    <a:solidFill>
                      <a:schemeClr val="accent1">
                        <a:tint val="40000"/>
                        <a:alpha val="75000"/>
                      </a:schemeClr>
                    </a:solidFill>
                  </a:tcPr>
                </a:tc>
                <a:tc>
                  <a:txBody>
                    <a:bodyPr/>
                    <a:lstStyle/>
                    <a:p>
                      <a:r>
                        <a:rPr lang="en-US" dirty="0" err="1" smtClean="0"/>
                        <a:t>Inginer</a:t>
                      </a:r>
                      <a:r>
                        <a:rPr lang="en-US" dirty="0" smtClean="0"/>
                        <a:t> </a:t>
                      </a:r>
                      <a:r>
                        <a:rPr lang="en-US" dirty="0" err="1" smtClean="0"/>
                        <a:t>Sistem</a:t>
                      </a:r>
                      <a:r>
                        <a:rPr lang="en-US" dirty="0" smtClean="0"/>
                        <a:t> Butnariu </a:t>
                      </a:r>
                      <a:r>
                        <a:rPr lang="en-US" dirty="0" err="1" smtClean="0"/>
                        <a:t>Cez</a:t>
                      </a:r>
                      <a:r>
                        <a:rPr lang="en-US" sz="1800" kern="1200" dirty="0" err="1" smtClean="0">
                          <a:solidFill>
                            <a:schemeClr val="dk1"/>
                          </a:solidFill>
                          <a:latin typeface="+mn-lt"/>
                          <a:ea typeface="+mn-ea"/>
                          <a:cs typeface="+mn-cs"/>
                        </a:rPr>
                        <a:t>a</a:t>
                      </a:r>
                      <a:r>
                        <a:rPr lang="en-US" dirty="0" err="1" smtClean="0"/>
                        <a:t>r</a:t>
                      </a:r>
                      <a:endParaRPr lang="en-US" dirty="0"/>
                    </a:p>
                  </a:txBody>
                  <a:tcPr>
                    <a:solidFill>
                      <a:schemeClr val="accent1">
                        <a:tint val="40000"/>
                        <a:alpha val="75000"/>
                      </a:schemeClr>
                    </a:solidFill>
                  </a:tcPr>
                </a:tc>
                <a:tc>
                  <a:txBody>
                    <a:bodyPr/>
                    <a:lstStyle/>
                    <a:p>
                      <a:r>
                        <a:rPr lang="ro-RO" dirty="0" smtClean="0"/>
                        <a:t>12</a:t>
                      </a:r>
                      <a:endParaRPr lang="en-US" dirty="0"/>
                    </a:p>
                  </a:txBody>
                  <a:tcPr>
                    <a:solidFill>
                      <a:schemeClr val="accent1">
                        <a:tint val="40000"/>
                        <a:alpha val="75000"/>
                      </a:schemeClr>
                    </a:solidFill>
                  </a:tcPr>
                </a:tc>
              </a:tr>
              <a:tr h="1168209">
                <a:tc>
                  <a:txBody>
                    <a:bodyPr/>
                    <a:lstStyle/>
                    <a:p>
                      <a:r>
                        <a:rPr lang="ro-RO" sz="2800" dirty="0" smtClean="0"/>
                        <a:t>Modulul 2:</a:t>
                      </a:r>
                    </a:p>
                    <a:p>
                      <a:r>
                        <a:rPr lang="ro-RO" sz="2800" dirty="0" smtClean="0"/>
                        <a:t>Pregătire </a:t>
                      </a:r>
                      <a:r>
                        <a:rPr lang="en-US" sz="2800" dirty="0" err="1" smtClean="0"/>
                        <a:t>Lingvistic</a:t>
                      </a:r>
                      <a:r>
                        <a:rPr lang="ro-RO" sz="2800" dirty="0" smtClean="0"/>
                        <a:t>ă</a:t>
                      </a:r>
                      <a:endParaRPr lang="en-US" sz="2800" dirty="0"/>
                    </a:p>
                  </a:txBody>
                  <a:tcPr>
                    <a:solidFill>
                      <a:schemeClr val="accent1">
                        <a:tint val="40000"/>
                        <a:alpha val="7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Romanescu</a:t>
                      </a:r>
                      <a:r>
                        <a:rPr lang="en-US" dirty="0" smtClean="0"/>
                        <a:t> Victor</a:t>
                      </a:r>
                      <a:endParaRPr lang="ro-RO" dirty="0" smtClean="0"/>
                    </a:p>
                  </a:txBody>
                  <a:tcPr>
                    <a:solidFill>
                      <a:schemeClr val="accent1">
                        <a:tint val="40000"/>
                        <a:alpha val="7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Fulop</a:t>
                      </a:r>
                      <a:r>
                        <a:rPr lang="en-US" dirty="0" smtClean="0"/>
                        <a:t> Maria- Cristina</a:t>
                      </a:r>
                    </a:p>
                  </a:txBody>
                  <a:tcPr>
                    <a:solidFill>
                      <a:schemeClr val="accent1">
                        <a:tint val="40000"/>
                        <a:alpha val="75000"/>
                      </a:schemeClr>
                    </a:solidFill>
                  </a:tcPr>
                </a:tc>
                <a:tc>
                  <a:txBody>
                    <a:bodyPr/>
                    <a:lstStyle/>
                    <a:p>
                      <a:r>
                        <a:rPr lang="ro-RO" dirty="0" smtClean="0"/>
                        <a:t>30 (limba    engleză)</a:t>
                      </a:r>
                    </a:p>
                    <a:p>
                      <a:r>
                        <a:rPr lang="ro-RO" dirty="0" smtClean="0"/>
                        <a:t>10</a:t>
                      </a:r>
                      <a:r>
                        <a:rPr lang="ro-RO" baseline="0" dirty="0" smtClean="0"/>
                        <a:t> </a:t>
                      </a:r>
                      <a:r>
                        <a:rPr lang="ro-RO" dirty="0" smtClean="0"/>
                        <a:t>(limba</a:t>
                      </a:r>
                    </a:p>
                    <a:p>
                      <a:r>
                        <a:rPr lang="ro-RO" dirty="0" smtClean="0"/>
                        <a:t>germană)</a:t>
                      </a:r>
                      <a:endParaRPr lang="en-US" dirty="0" smtClean="0"/>
                    </a:p>
                  </a:txBody>
                  <a:tcPr>
                    <a:solidFill>
                      <a:schemeClr val="accent1">
                        <a:tint val="40000"/>
                        <a:alpha val="75000"/>
                      </a:schemeClr>
                    </a:solidFill>
                  </a:tcPr>
                </a:tc>
              </a:tr>
              <a:tr h="1168209">
                <a:tc>
                  <a:txBody>
                    <a:bodyPr/>
                    <a:lstStyle/>
                    <a:p>
                      <a:r>
                        <a:rPr lang="ro-RO" sz="2800" dirty="0" smtClean="0"/>
                        <a:t>Modulul 3:</a:t>
                      </a:r>
                    </a:p>
                    <a:p>
                      <a:r>
                        <a:rPr lang="ro-RO" sz="2800" dirty="0" smtClean="0"/>
                        <a:t>Pregătire Culturală</a:t>
                      </a:r>
                      <a:endParaRPr lang="en-US" sz="2800" dirty="0"/>
                    </a:p>
                  </a:txBody>
                  <a:tcPr>
                    <a:solidFill>
                      <a:schemeClr val="accent1">
                        <a:tint val="40000"/>
                        <a:alpha val="7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800" kern="1200" dirty="0" err="1" smtClean="0">
                          <a:solidFill>
                            <a:schemeClr val="dk1"/>
                          </a:solidFill>
                          <a:latin typeface="+mn-lt"/>
                          <a:ea typeface="+mn-ea"/>
                          <a:cs typeface="+mn-cs"/>
                        </a:rPr>
                        <a:t>Fulop</a:t>
                      </a:r>
                      <a:r>
                        <a:rPr lang="fr-FR" sz="1800" kern="1200" dirty="0" smtClean="0">
                          <a:solidFill>
                            <a:schemeClr val="dk1"/>
                          </a:solidFill>
                          <a:latin typeface="+mn-lt"/>
                          <a:ea typeface="+mn-ea"/>
                          <a:cs typeface="+mn-cs"/>
                        </a:rPr>
                        <a:t> Maria- Cristina</a:t>
                      </a:r>
                      <a:endParaRPr lang="en-US" dirty="0" smtClean="0"/>
                    </a:p>
                  </a:txBody>
                  <a:tcPr>
                    <a:solidFill>
                      <a:schemeClr val="accent1">
                        <a:tint val="40000"/>
                        <a:alpha val="7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Losonczy</a:t>
                      </a:r>
                      <a:r>
                        <a:rPr lang="en-US" dirty="0" smtClean="0"/>
                        <a:t> Carmen</a:t>
                      </a:r>
                    </a:p>
                  </a:txBody>
                  <a:tcPr>
                    <a:solidFill>
                      <a:schemeClr val="accent1">
                        <a:tint val="40000"/>
                        <a:alpha val="75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o-RO" dirty="0" smtClean="0"/>
                        <a:t>3</a:t>
                      </a:r>
                    </a:p>
                  </a:txBody>
                  <a:tcPr>
                    <a:solidFill>
                      <a:schemeClr val="accent1">
                        <a:tint val="40000"/>
                        <a:alpha val="75000"/>
                      </a:schemeClr>
                    </a:solidFill>
                  </a:tcPr>
                </a:tc>
              </a:tr>
            </a:tbl>
          </a:graphicData>
        </a:graphic>
      </p:graphicFrame>
    </p:spTree>
    <p:extLst>
      <p:ext uri="{BB962C8B-B14F-4D97-AF65-F5344CB8AC3E}">
        <p14:creationId xmlns:p14="http://schemas.microsoft.com/office/powerpoint/2010/main" xmlns="" val="371115758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Stagiu de pregătire</a:t>
            </a:r>
            <a:endParaRPr lang="en-US" dirty="0"/>
          </a:p>
        </p:txBody>
      </p:sp>
      <p:sp>
        <p:nvSpPr>
          <p:cNvPr id="10" name="Substituent text 9"/>
          <p:cNvSpPr>
            <a:spLocks noGrp="1"/>
          </p:cNvSpPr>
          <p:nvPr>
            <p:ph type="body" idx="1"/>
          </p:nvPr>
        </p:nvSpPr>
        <p:spPr/>
        <p:txBody>
          <a:bodyPr/>
          <a:lstStyle/>
          <a:p>
            <a:r>
              <a:rPr lang="ro-RO" dirty="0" err="1" smtClean="0"/>
              <a:t>Săptamâna</a:t>
            </a:r>
            <a:r>
              <a:rPr lang="ro-RO" dirty="0" smtClean="0"/>
              <a:t> 1</a:t>
            </a:r>
            <a:endParaRPr lang="ro-RO" dirty="0"/>
          </a:p>
        </p:txBody>
      </p:sp>
      <p:sp>
        <p:nvSpPr>
          <p:cNvPr id="11" name="Substituent text 10"/>
          <p:cNvSpPr>
            <a:spLocks noGrp="1"/>
          </p:cNvSpPr>
          <p:nvPr>
            <p:ph type="body" sz="quarter" idx="3"/>
          </p:nvPr>
        </p:nvSpPr>
        <p:spPr/>
        <p:txBody>
          <a:bodyPr/>
          <a:lstStyle/>
          <a:p>
            <a:r>
              <a:rPr lang="ro-RO" dirty="0" smtClean="0"/>
              <a:t>Săptămâna 2</a:t>
            </a:r>
            <a:endParaRPr lang="ro-RO" dirty="0"/>
          </a:p>
        </p:txBody>
      </p:sp>
      <p:sp>
        <p:nvSpPr>
          <p:cNvPr id="12" name="Substituent text 11"/>
          <p:cNvSpPr>
            <a:spLocks noGrp="1"/>
          </p:cNvSpPr>
          <p:nvPr>
            <p:ph type="body" sz="quarter" idx="13"/>
          </p:nvPr>
        </p:nvSpPr>
        <p:spPr/>
        <p:txBody>
          <a:bodyPr/>
          <a:lstStyle/>
          <a:p>
            <a:r>
              <a:rPr lang="ro-RO" dirty="0" smtClean="0"/>
              <a:t>Săptămâna 3</a:t>
            </a:r>
            <a:endParaRPr lang="ro-RO" dirty="0"/>
          </a:p>
        </p:txBody>
      </p:sp>
      <p:sp>
        <p:nvSpPr>
          <p:cNvPr id="13" name="Substituent text 12"/>
          <p:cNvSpPr>
            <a:spLocks noGrp="1"/>
          </p:cNvSpPr>
          <p:nvPr>
            <p:ph type="body" sz="half" idx="15"/>
          </p:nvPr>
        </p:nvSpPr>
        <p:spPr/>
        <p:txBody>
          <a:bodyPr/>
          <a:lstStyle/>
          <a:p>
            <a:r>
              <a:rPr lang="ro-RO" dirty="0" err="1" smtClean="0"/>
              <a:t>Rețelistică</a:t>
            </a:r>
            <a:r>
              <a:rPr lang="en-US" dirty="0" smtClean="0"/>
              <a:t> </a:t>
            </a:r>
            <a:r>
              <a:rPr lang="ro-RO" dirty="0" smtClean="0"/>
              <a:t>de bază</a:t>
            </a:r>
            <a:r>
              <a:rPr lang="en-US" dirty="0" smtClean="0"/>
              <a:t> 1.1</a:t>
            </a:r>
          </a:p>
          <a:p>
            <a:r>
              <a:rPr lang="ro-RO" dirty="0" err="1" smtClean="0"/>
              <a:t>Rețelistică</a:t>
            </a:r>
            <a:r>
              <a:rPr lang="en-US" dirty="0" smtClean="0"/>
              <a:t> </a:t>
            </a:r>
            <a:r>
              <a:rPr lang="ro-RO" dirty="0" smtClean="0"/>
              <a:t>de bază</a:t>
            </a:r>
            <a:r>
              <a:rPr lang="en-US" dirty="0" smtClean="0"/>
              <a:t> 1.2</a:t>
            </a:r>
          </a:p>
          <a:p>
            <a:r>
              <a:rPr lang="ro-RO" dirty="0" err="1" smtClean="0"/>
              <a:t>Rețelistică</a:t>
            </a:r>
            <a:r>
              <a:rPr lang="en-US" dirty="0" smtClean="0"/>
              <a:t> </a:t>
            </a:r>
            <a:r>
              <a:rPr lang="ro-RO" dirty="0" smtClean="0"/>
              <a:t>de bază</a:t>
            </a:r>
            <a:r>
              <a:rPr lang="en-US" dirty="0" smtClean="0"/>
              <a:t> 1.3</a:t>
            </a:r>
          </a:p>
          <a:p>
            <a:endParaRPr lang="ro-RO" dirty="0"/>
          </a:p>
        </p:txBody>
      </p:sp>
      <p:sp>
        <p:nvSpPr>
          <p:cNvPr id="14" name="Substituent text 13"/>
          <p:cNvSpPr>
            <a:spLocks noGrp="1"/>
          </p:cNvSpPr>
          <p:nvPr>
            <p:ph type="body" sz="half" idx="16"/>
          </p:nvPr>
        </p:nvSpPr>
        <p:spPr/>
        <p:txBody>
          <a:bodyPr/>
          <a:lstStyle/>
          <a:p>
            <a:r>
              <a:rPr lang="ro-RO" dirty="0" err="1" smtClean="0"/>
              <a:t>Rețelistică</a:t>
            </a:r>
            <a:r>
              <a:rPr lang="en-US" dirty="0" smtClean="0"/>
              <a:t> </a:t>
            </a:r>
            <a:r>
              <a:rPr lang="ro-RO" dirty="0" smtClean="0"/>
              <a:t>de bază</a:t>
            </a:r>
            <a:r>
              <a:rPr lang="en-US" dirty="0" smtClean="0"/>
              <a:t> </a:t>
            </a:r>
            <a:r>
              <a:rPr lang="ro-RO" dirty="0" smtClean="0"/>
              <a:t> </a:t>
            </a:r>
            <a:r>
              <a:rPr lang="en-US" dirty="0" smtClean="0"/>
              <a:t>2.1</a:t>
            </a:r>
          </a:p>
          <a:p>
            <a:r>
              <a:rPr lang="ro-RO" dirty="0" err="1" smtClean="0"/>
              <a:t>Rețelistică</a:t>
            </a:r>
            <a:r>
              <a:rPr lang="en-US" dirty="0" smtClean="0"/>
              <a:t> </a:t>
            </a:r>
            <a:r>
              <a:rPr lang="ro-RO" dirty="0" smtClean="0"/>
              <a:t>de bază </a:t>
            </a:r>
            <a:r>
              <a:rPr lang="en-US" dirty="0" smtClean="0"/>
              <a:t> 2.2</a:t>
            </a:r>
          </a:p>
          <a:p>
            <a:r>
              <a:rPr lang="ro-RO" dirty="0" err="1" smtClean="0"/>
              <a:t>Rețelistică</a:t>
            </a:r>
            <a:r>
              <a:rPr lang="en-US" dirty="0" smtClean="0"/>
              <a:t> </a:t>
            </a:r>
            <a:r>
              <a:rPr lang="ro-RO" dirty="0" smtClean="0"/>
              <a:t>de bază</a:t>
            </a:r>
            <a:r>
              <a:rPr lang="en-US" dirty="0" smtClean="0"/>
              <a:t> </a:t>
            </a:r>
            <a:r>
              <a:rPr lang="ro-RO" dirty="0" smtClean="0"/>
              <a:t> </a:t>
            </a:r>
            <a:r>
              <a:rPr lang="en-US" dirty="0" smtClean="0"/>
              <a:t>2.3</a:t>
            </a:r>
          </a:p>
          <a:p>
            <a:endParaRPr lang="ro-RO" dirty="0"/>
          </a:p>
        </p:txBody>
      </p:sp>
      <p:sp>
        <p:nvSpPr>
          <p:cNvPr id="15" name="Substituent text 14"/>
          <p:cNvSpPr>
            <a:spLocks noGrp="1"/>
          </p:cNvSpPr>
          <p:nvPr>
            <p:ph type="body" sz="half" idx="17"/>
          </p:nvPr>
        </p:nvSpPr>
        <p:spPr/>
        <p:txBody>
          <a:bodyPr/>
          <a:lstStyle/>
          <a:p>
            <a:r>
              <a:rPr lang="ro-RO" dirty="0" err="1" smtClean="0"/>
              <a:t>Rețelistică</a:t>
            </a:r>
            <a:r>
              <a:rPr lang="en-US" dirty="0" smtClean="0"/>
              <a:t> </a:t>
            </a:r>
            <a:r>
              <a:rPr lang="ro-RO" dirty="0" smtClean="0"/>
              <a:t>de bază</a:t>
            </a:r>
            <a:r>
              <a:rPr lang="en-US" dirty="0" smtClean="0"/>
              <a:t> </a:t>
            </a:r>
            <a:r>
              <a:rPr lang="ro-RO" dirty="0" smtClean="0"/>
              <a:t> </a:t>
            </a:r>
            <a:r>
              <a:rPr lang="en-US" dirty="0" smtClean="0"/>
              <a:t>3.1</a:t>
            </a:r>
          </a:p>
          <a:p>
            <a:r>
              <a:rPr lang="ro-RO" dirty="0" err="1" smtClean="0"/>
              <a:t>Rețelistică</a:t>
            </a:r>
            <a:r>
              <a:rPr lang="en-US" dirty="0" smtClean="0"/>
              <a:t> </a:t>
            </a:r>
            <a:r>
              <a:rPr lang="ro-RO" dirty="0" smtClean="0"/>
              <a:t>de bază </a:t>
            </a:r>
            <a:r>
              <a:rPr lang="en-US" dirty="0" smtClean="0"/>
              <a:t> 3.2</a:t>
            </a:r>
          </a:p>
          <a:p>
            <a:r>
              <a:rPr lang="ro-RO" dirty="0" smtClean="0"/>
              <a:t>Absolvire și cerificare</a:t>
            </a:r>
          </a:p>
          <a:p>
            <a:endParaRPr lang="ro-RO" dirty="0"/>
          </a:p>
        </p:txBody>
      </p:sp>
      <p:pic>
        <p:nvPicPr>
          <p:cNvPr id="5" name="Picture 4" descr="C:\Documents and Settings\elev\My Documents\cacat cu ochi copy.png"/>
          <p:cNvPicPr>
            <a:picLocks noChangeAspect="1" noChangeArrowheads="1"/>
          </p:cNvPicPr>
          <p:nvPr/>
        </p:nvPicPr>
        <p:blipFill>
          <a:blip r:embed="rId3" cstate="print"/>
          <a:srcRect/>
          <a:stretch>
            <a:fillRect/>
          </a:stretch>
        </p:blipFill>
        <p:spPr bwMode="auto">
          <a:xfrm>
            <a:off x="8699500" y="5448300"/>
            <a:ext cx="3492500" cy="1409700"/>
          </a:xfrm>
          <a:prstGeom prst="rect">
            <a:avLst/>
          </a:prstGeom>
          <a:noFill/>
        </p:spPr>
      </p:pic>
      <p:pic>
        <p:nvPicPr>
          <p:cNvPr id="6" name="Picture 6" descr="C:\Documents and Settings\elev\My Documents\hjjtyhtyjhty.png"/>
          <p:cNvPicPr>
            <a:picLocks noChangeAspect="1" noChangeArrowheads="1"/>
          </p:cNvPicPr>
          <p:nvPr/>
        </p:nvPicPr>
        <p:blipFill>
          <a:blip r:embed="rId4" cstate="print"/>
          <a:srcRect/>
          <a:stretch>
            <a:fillRect/>
          </a:stretch>
        </p:blipFill>
        <p:spPr bwMode="auto">
          <a:xfrm>
            <a:off x="5533901" y="0"/>
            <a:ext cx="5080000" cy="635000"/>
          </a:xfrm>
          <a:prstGeom prst="rect">
            <a:avLst/>
          </a:prstGeom>
          <a:noFill/>
        </p:spPr>
      </p:pic>
    </p:spTree>
    <p:extLst>
      <p:ext uri="{BB962C8B-B14F-4D97-AF65-F5344CB8AC3E}">
        <p14:creationId xmlns:p14="http://schemas.microsoft.com/office/powerpoint/2010/main" xmlns="" val="2164597245"/>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err="1" smtClean="0"/>
              <a:t>Rețelistică</a:t>
            </a:r>
            <a:r>
              <a:rPr lang="en-US" dirty="0" smtClean="0"/>
              <a:t> </a:t>
            </a:r>
            <a:r>
              <a:rPr lang="ro-RO" dirty="0" smtClean="0"/>
              <a:t>de bază</a:t>
            </a:r>
            <a:r>
              <a:rPr lang="en-US" dirty="0" smtClean="0"/>
              <a:t> 1.1</a:t>
            </a:r>
            <a:endParaRPr lang="ro-RO" dirty="0"/>
          </a:p>
        </p:txBody>
      </p:sp>
      <p:sp>
        <p:nvSpPr>
          <p:cNvPr id="9" name="Substituent text 8"/>
          <p:cNvSpPr>
            <a:spLocks noGrp="1"/>
          </p:cNvSpPr>
          <p:nvPr>
            <p:ph type="body" sz="half" idx="2"/>
          </p:nvPr>
        </p:nvSpPr>
        <p:spPr>
          <a:xfrm>
            <a:off x="1116282" y="2434442"/>
            <a:ext cx="8864332" cy="3585358"/>
          </a:xfrm>
        </p:spPr>
        <p:txBody>
          <a:bodyPr>
            <a:normAutofit/>
          </a:bodyPr>
          <a:lstStyle/>
          <a:p>
            <a:pPr>
              <a:buFont typeface="Wingdings" pitchFamily="2" charset="2"/>
              <a:buChar char="ü"/>
            </a:pPr>
            <a:r>
              <a:rPr lang="ro-RO" dirty="0" smtClean="0"/>
              <a:t> Istoria internetului</a:t>
            </a:r>
          </a:p>
          <a:p>
            <a:pPr>
              <a:buFont typeface="Wingdings" pitchFamily="2" charset="2"/>
              <a:buChar char="ü"/>
            </a:pPr>
            <a:r>
              <a:rPr lang="ro-RO" dirty="0" smtClean="0"/>
              <a:t> Protocoale de rețea</a:t>
            </a:r>
          </a:p>
          <a:p>
            <a:pPr>
              <a:buFont typeface="Wingdings" pitchFamily="2" charset="2"/>
              <a:buChar char="ü"/>
            </a:pPr>
            <a:r>
              <a:rPr lang="ro-RO" dirty="0" smtClean="0"/>
              <a:t> Adrese IP IPv4 și IPv6</a:t>
            </a:r>
          </a:p>
          <a:p>
            <a:pPr>
              <a:buFont typeface="Wingdings" pitchFamily="2" charset="2"/>
              <a:buChar char="ü"/>
            </a:pPr>
            <a:r>
              <a:rPr lang="ro-RO" dirty="0" smtClean="0"/>
              <a:t> Nume de domenii și sistemul DNS</a:t>
            </a:r>
          </a:p>
          <a:p>
            <a:pPr>
              <a:buFont typeface="Wingdings" pitchFamily="2" charset="2"/>
              <a:buChar char="ü"/>
            </a:pPr>
            <a:r>
              <a:rPr lang="ro-RO" dirty="0" smtClean="0"/>
              <a:t> Rutare</a:t>
            </a:r>
          </a:p>
          <a:p>
            <a:pPr>
              <a:buFont typeface="Wingdings" pitchFamily="2" charset="2"/>
              <a:buChar char="ü"/>
            </a:pPr>
            <a:r>
              <a:rPr lang="ro-RO" dirty="0" smtClean="0"/>
              <a:t> Crearea grupurilor de lucru</a:t>
            </a:r>
          </a:p>
          <a:p>
            <a:pPr>
              <a:buFont typeface="Wingdings" pitchFamily="2" charset="2"/>
              <a:buChar char="ü"/>
            </a:pPr>
            <a:r>
              <a:rPr lang="ro-RO" dirty="0" smtClean="0"/>
              <a:t> Alocarea unui </a:t>
            </a:r>
            <a:r>
              <a:rPr lang="ro-RO" dirty="0" err="1" smtClean="0"/>
              <a:t>subnet</a:t>
            </a:r>
            <a:r>
              <a:rPr lang="ro-RO" dirty="0" smtClean="0"/>
              <a:t> IP pentru fiecare grup</a:t>
            </a:r>
          </a:p>
          <a:p>
            <a:pPr>
              <a:buFont typeface="Wingdings" pitchFamily="2" charset="2"/>
              <a:buChar char="ü"/>
            </a:pPr>
            <a:r>
              <a:rPr lang="ro-RO" dirty="0" smtClean="0"/>
              <a:t> </a:t>
            </a:r>
            <a:r>
              <a:rPr lang="en-US" dirty="0" smtClean="0"/>
              <a:t>ARP, TCP, UDP, ICMP</a:t>
            </a:r>
            <a:endParaRPr lang="ro-RO" dirty="0" smtClean="0"/>
          </a:p>
          <a:p>
            <a:pPr>
              <a:buFont typeface="Wingdings" pitchFamily="2" charset="2"/>
              <a:buChar char="ü"/>
            </a:pPr>
            <a:endParaRPr lang="ro-RO" dirty="0" smtClean="0"/>
          </a:p>
        </p:txBody>
      </p:sp>
      <p:pic>
        <p:nvPicPr>
          <p:cNvPr id="10" name="Picture 6" descr="C:\Documents and Settings\elev\My Documents\hjjtyhtyjhty.png"/>
          <p:cNvPicPr>
            <a:picLocks noChangeAspect="1" noChangeArrowheads="1"/>
          </p:cNvPicPr>
          <p:nvPr/>
        </p:nvPicPr>
        <p:blipFill>
          <a:blip r:embed="rId2" cstate="print"/>
          <a:srcRect/>
          <a:stretch>
            <a:fillRect/>
          </a:stretch>
        </p:blipFill>
        <p:spPr bwMode="auto">
          <a:xfrm>
            <a:off x="5533901" y="0"/>
            <a:ext cx="5080000" cy="635000"/>
          </a:xfrm>
          <a:prstGeom prst="rect">
            <a:avLst/>
          </a:prstGeom>
          <a:noFill/>
        </p:spPr>
      </p:pic>
      <p:pic>
        <p:nvPicPr>
          <p:cNvPr id="11" name="Picture 4" descr="C:\Documents and Settings\elev\My Documents\cacat cu ochi copy.png"/>
          <p:cNvPicPr>
            <a:picLocks noChangeAspect="1" noChangeArrowheads="1"/>
          </p:cNvPicPr>
          <p:nvPr/>
        </p:nvPicPr>
        <p:blipFill>
          <a:blip r:embed="rId3" cstate="print"/>
          <a:srcRect/>
          <a:stretch>
            <a:fillRect/>
          </a:stretch>
        </p:blipFill>
        <p:spPr bwMode="auto">
          <a:xfrm>
            <a:off x="8699500" y="5448300"/>
            <a:ext cx="3492500" cy="1409700"/>
          </a:xfrm>
          <a:prstGeom prst="rect">
            <a:avLst/>
          </a:prstGeom>
          <a:noFill/>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Imagini</a:t>
            </a:r>
            <a:r>
              <a:rPr lang="en-US" dirty="0" smtClean="0"/>
              <a:t> din </a:t>
            </a:r>
            <a:r>
              <a:rPr lang="en-US" dirty="0" err="1" smtClean="0"/>
              <a:t>perioada</a:t>
            </a:r>
            <a:r>
              <a:rPr lang="en-US" dirty="0" smtClean="0"/>
              <a:t> de </a:t>
            </a:r>
            <a:r>
              <a:rPr lang="en-US" dirty="0" err="1" smtClean="0"/>
              <a:t>stagiu</a:t>
            </a:r>
            <a:endParaRPr lang="en-US" dirty="0"/>
          </a:p>
        </p:txBody>
      </p:sp>
      <p:pic>
        <p:nvPicPr>
          <p:cNvPr id="4" name="Picture 6" descr="C:\Documents and Settings\elev\My Documents\hjjtyhtyjhty.png"/>
          <p:cNvPicPr>
            <a:picLocks noChangeAspect="1" noChangeArrowheads="1"/>
          </p:cNvPicPr>
          <p:nvPr/>
        </p:nvPicPr>
        <p:blipFill>
          <a:blip r:embed="rId3" cstate="print"/>
          <a:srcRect/>
          <a:stretch>
            <a:fillRect/>
          </a:stretch>
        </p:blipFill>
        <p:spPr bwMode="auto">
          <a:xfrm>
            <a:off x="5533901" y="0"/>
            <a:ext cx="5080000" cy="635000"/>
          </a:xfrm>
          <a:prstGeom prst="rect">
            <a:avLst/>
          </a:prstGeom>
          <a:noFill/>
        </p:spPr>
      </p:pic>
      <p:pic>
        <p:nvPicPr>
          <p:cNvPr id="5" name="Picture 4" descr="C:\Documents and Settings\elev\My Documents\cacat cu ochi copy.png"/>
          <p:cNvPicPr>
            <a:picLocks noChangeAspect="1" noChangeArrowheads="1"/>
          </p:cNvPicPr>
          <p:nvPr/>
        </p:nvPicPr>
        <p:blipFill>
          <a:blip r:embed="rId4" cstate="print"/>
          <a:srcRect/>
          <a:stretch>
            <a:fillRect/>
          </a:stretch>
        </p:blipFill>
        <p:spPr bwMode="auto">
          <a:xfrm>
            <a:off x="8699500" y="5448300"/>
            <a:ext cx="3492500" cy="1409700"/>
          </a:xfrm>
          <a:prstGeom prst="rect">
            <a:avLst/>
          </a:prstGeom>
          <a:noFill/>
        </p:spPr>
      </p:pic>
      <p:pic>
        <p:nvPicPr>
          <p:cNvPr id="20" name="Picture Placeholder 19" descr="DSC03748.jpg"/>
          <p:cNvPicPr>
            <a:picLocks noGrp="1" noChangeAspect="1"/>
          </p:cNvPicPr>
          <p:nvPr>
            <p:ph type="pic" idx="21"/>
          </p:nvPr>
        </p:nvPicPr>
        <p:blipFill>
          <a:blip r:embed="rId5" cstate="print"/>
          <a:srcRect l="21040" r="21040"/>
          <a:stretch>
            <a:fillRect/>
          </a:stretch>
        </p:blipFill>
        <p:spPr>
          <a:xfrm>
            <a:off x="3805238" y="2209800"/>
            <a:ext cx="3014662" cy="3903663"/>
          </a:xfrm>
        </p:spPr>
      </p:pic>
      <p:pic>
        <p:nvPicPr>
          <p:cNvPr id="21" name="Picture Placeholder 20" descr="DSC03753.jpg"/>
          <p:cNvPicPr>
            <a:picLocks noGrp="1" noChangeAspect="1"/>
          </p:cNvPicPr>
          <p:nvPr>
            <p:ph type="pic" idx="22"/>
          </p:nvPr>
        </p:nvPicPr>
        <p:blipFill>
          <a:blip r:embed="rId6" cstate="print"/>
          <a:srcRect l="17581" r="17581"/>
          <a:stretch>
            <a:fillRect/>
          </a:stretch>
        </p:blipFill>
        <p:spPr>
          <a:xfrm>
            <a:off x="7132638" y="2209800"/>
            <a:ext cx="3352800" cy="3878263"/>
          </a:xfrm>
        </p:spPr>
      </p:pic>
      <p:pic>
        <p:nvPicPr>
          <p:cNvPr id="19" name="Picture Placeholder 18" descr="DSC03747.jpg"/>
          <p:cNvPicPr>
            <a:picLocks noGrp="1" noChangeAspect="1"/>
          </p:cNvPicPr>
          <p:nvPr>
            <p:ph type="pic" idx="15"/>
          </p:nvPr>
        </p:nvPicPr>
        <p:blipFill>
          <a:blip r:embed="rId7" cstate="print"/>
          <a:srcRect l="17142" r="17142"/>
          <a:stretch>
            <a:fillRect/>
          </a:stretch>
        </p:blipFill>
        <p:spPr>
          <a:xfrm>
            <a:off x="165100" y="2209800"/>
            <a:ext cx="3427413" cy="3911600"/>
          </a:xfrm>
        </p:spPr>
      </p:pic>
    </p:spTree>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S103039516">
  <a:themeElements>
    <a:clrScheme name="Ion Red">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5A2F9111-B2DB-470C-BA56-608F9B658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AE901BC-D190-49E6-8B33-2F32A0F2BF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TS103039516</Template>
  <TotalTime>0</TotalTime>
  <Words>1274</Words>
  <Application>Microsoft Office PowerPoint</Application>
  <PresentationFormat>Particularizare</PresentationFormat>
  <Paragraphs>185</Paragraphs>
  <Slides>41</Slides>
  <Notes>8</Notes>
  <HiddenSlides>0</HiddenSlides>
  <MMClips>0</MMClips>
  <ScaleCrop>false</ScaleCrop>
  <HeadingPairs>
    <vt:vector size="6" baseType="variant">
      <vt:variant>
        <vt:lpstr>Temă</vt:lpstr>
      </vt:variant>
      <vt:variant>
        <vt:i4>1</vt:i4>
      </vt:variant>
      <vt:variant>
        <vt:lpstr>Servere OLE încorporate</vt:lpstr>
      </vt:variant>
      <vt:variant>
        <vt:i4>1</vt:i4>
      </vt:variant>
      <vt:variant>
        <vt:lpstr>Titluri diapozitive</vt:lpstr>
      </vt:variant>
      <vt:variant>
        <vt:i4>41</vt:i4>
      </vt:variant>
    </vt:vector>
  </HeadingPairs>
  <TitlesOfParts>
    <vt:vector size="43" baseType="lpstr">
      <vt:lpstr>TS103039516</vt:lpstr>
      <vt:lpstr>Acrobat Document</vt:lpstr>
      <vt:lpstr>Competenţe de administrare de reţele pentru afacerile mici şi mijlocii</vt:lpstr>
      <vt:lpstr>Diapozitivul 2</vt:lpstr>
      <vt:lpstr>Echipa de gestiune proiect</vt:lpstr>
      <vt:lpstr>Obiective</vt:lpstr>
      <vt:lpstr>Cunoştinţe dobândite</vt:lpstr>
      <vt:lpstr>Modulul 1- Pregătire Pedagogică</vt:lpstr>
      <vt:lpstr>Stagiu de pregătire</vt:lpstr>
      <vt:lpstr>Rețelistică de bază 1.1</vt:lpstr>
      <vt:lpstr>Imagini din perioada de stagiu</vt:lpstr>
      <vt:lpstr>Rețelistică de bază 1.2</vt:lpstr>
      <vt:lpstr>Imagini din perioada de stagiu</vt:lpstr>
      <vt:lpstr>Rețelistică de bază 1.3</vt:lpstr>
      <vt:lpstr>Imagini din perioada de stagiu</vt:lpstr>
      <vt:lpstr>Rețelistică de bază 2.1</vt:lpstr>
      <vt:lpstr>Imagini din perioada de stagiu</vt:lpstr>
      <vt:lpstr>Rețelistică de bază 2.2</vt:lpstr>
      <vt:lpstr>Imagini din perioada de stagiu</vt:lpstr>
      <vt:lpstr>Rețelistică de bază 2.3</vt:lpstr>
      <vt:lpstr>Imagini din perioada de stagiu</vt:lpstr>
      <vt:lpstr>Rețelistică de bază 3.1</vt:lpstr>
      <vt:lpstr>Imagini din perioada de stagiu</vt:lpstr>
      <vt:lpstr>Rețelistică de bază 3.2</vt:lpstr>
      <vt:lpstr>Absolvire și certificare</vt:lpstr>
      <vt:lpstr>Proiectul final realizat în perioada         de stagiu</vt:lpstr>
      <vt:lpstr>Activități culturale din stagiu</vt:lpstr>
      <vt:lpstr>Europa Park</vt:lpstr>
      <vt:lpstr>Heidelberg</vt:lpstr>
      <vt:lpstr>Muzeul Mercedes Benz</vt:lpstr>
      <vt:lpstr>Vizită la Castelul din Karlsruhe </vt:lpstr>
      <vt:lpstr>Vizită la muzeul de artă modernă ( ZKM ) </vt:lpstr>
      <vt:lpstr>Activităţi de diseminare</vt:lpstr>
      <vt:lpstr>Imagini de la activitatea de           diseminare</vt:lpstr>
      <vt:lpstr>Imagini de la activitatea de           diseminare</vt:lpstr>
      <vt:lpstr>Imagini de la activitatea de           diseminare</vt:lpstr>
      <vt:lpstr>Imagini de la activitatea de           diseminare</vt:lpstr>
      <vt:lpstr>Imagini de la activitatea de           diseminare</vt:lpstr>
      <vt:lpstr>Ce am învățat</vt:lpstr>
      <vt:lpstr>Impresii</vt:lpstr>
      <vt:lpstr>Impresii</vt:lpstr>
      <vt:lpstr>Impresii</vt:lpstr>
      <vt:lpstr>Impresii</vt:lpstr>
    </vt:vector>
  </TitlesOfParts>
  <Manager/>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2012-10-15T05:42:13Z</dcterms:created>
  <dcterms:modified xsi:type="dcterms:W3CDTF">2012-10-16T10:48:14Z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TC030395169991</vt:lpwstr>
  </property>
</Properties>
</file>